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5"/>
  </p:notesMasterIdLst>
  <p:sldIdLst>
    <p:sldId id="256" r:id="rId2"/>
    <p:sldId id="288" r:id="rId3"/>
    <p:sldId id="257" r:id="rId4"/>
    <p:sldId id="258" r:id="rId5"/>
    <p:sldId id="259" r:id="rId6"/>
    <p:sldId id="290" r:id="rId7"/>
    <p:sldId id="261" r:id="rId8"/>
    <p:sldId id="262" r:id="rId9"/>
    <p:sldId id="263" r:id="rId10"/>
    <p:sldId id="264" r:id="rId11"/>
    <p:sldId id="265" r:id="rId12"/>
    <p:sldId id="266" r:id="rId13"/>
    <p:sldId id="267" r:id="rId14"/>
    <p:sldId id="268" r:id="rId15"/>
    <p:sldId id="269" r:id="rId16"/>
    <p:sldId id="270" r:id="rId17"/>
    <p:sldId id="271" r:id="rId18"/>
    <p:sldId id="287" r:id="rId19"/>
    <p:sldId id="272" r:id="rId20"/>
    <p:sldId id="273" r:id="rId21"/>
    <p:sldId id="275" r:id="rId22"/>
    <p:sldId id="276" r:id="rId23"/>
    <p:sldId id="277" r:id="rId24"/>
    <p:sldId id="289" r:id="rId25"/>
    <p:sldId id="278" r:id="rId26"/>
    <p:sldId id="279" r:id="rId27"/>
    <p:sldId id="283" r:id="rId28"/>
    <p:sldId id="280" r:id="rId29"/>
    <p:sldId id="281" r:id="rId30"/>
    <p:sldId id="291" r:id="rId31"/>
    <p:sldId id="286" r:id="rId32"/>
    <p:sldId id="282"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04"/>
  </p:normalViewPr>
  <p:slideViewPr>
    <p:cSldViewPr snapToGrid="0">
      <p:cViewPr varScale="1">
        <p:scale>
          <a:sx n="114" d="100"/>
          <a:sy n="114" d="100"/>
        </p:scale>
        <p:origin x="5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3C10C-526B-0340-84DE-421A2ACA8F81}" type="datetimeFigureOut">
              <a:rPr lang="en-US" smtClean="0"/>
              <a:t>10/25/23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64729-2C21-CE4D-894E-AC410D1B4F10}" type="slidenum">
              <a:rPr lang="en-US" smtClean="0"/>
              <a:t>‹#›</a:t>
            </a:fld>
            <a:endParaRPr lang="en-US"/>
          </a:p>
        </p:txBody>
      </p:sp>
    </p:spTree>
    <p:extLst>
      <p:ext uri="{BB962C8B-B14F-4D97-AF65-F5344CB8AC3E}">
        <p14:creationId xmlns:p14="http://schemas.microsoft.com/office/powerpoint/2010/main" val="49607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7</a:t>
            </a:fld>
            <a:endParaRPr lang="en-US"/>
          </a:p>
        </p:txBody>
      </p:sp>
    </p:spTree>
    <p:extLst>
      <p:ext uri="{BB962C8B-B14F-4D97-AF65-F5344CB8AC3E}">
        <p14:creationId xmlns:p14="http://schemas.microsoft.com/office/powerpoint/2010/main" val="310643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20</a:t>
            </a:fld>
            <a:endParaRPr lang="en-US"/>
          </a:p>
        </p:txBody>
      </p:sp>
    </p:spTree>
    <p:extLst>
      <p:ext uri="{BB962C8B-B14F-4D97-AF65-F5344CB8AC3E}">
        <p14:creationId xmlns:p14="http://schemas.microsoft.com/office/powerpoint/2010/main" val="349837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21</a:t>
            </a:fld>
            <a:endParaRPr lang="en-US"/>
          </a:p>
        </p:txBody>
      </p:sp>
    </p:spTree>
    <p:extLst>
      <p:ext uri="{BB962C8B-B14F-4D97-AF65-F5344CB8AC3E}">
        <p14:creationId xmlns:p14="http://schemas.microsoft.com/office/powerpoint/2010/main" val="1516524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22</a:t>
            </a:fld>
            <a:endParaRPr lang="en-US"/>
          </a:p>
        </p:txBody>
      </p:sp>
    </p:spTree>
    <p:extLst>
      <p:ext uri="{BB962C8B-B14F-4D97-AF65-F5344CB8AC3E}">
        <p14:creationId xmlns:p14="http://schemas.microsoft.com/office/powerpoint/2010/main" val="166121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23</a:t>
            </a:fld>
            <a:endParaRPr lang="en-US"/>
          </a:p>
        </p:txBody>
      </p:sp>
    </p:spTree>
    <p:extLst>
      <p:ext uri="{BB962C8B-B14F-4D97-AF65-F5344CB8AC3E}">
        <p14:creationId xmlns:p14="http://schemas.microsoft.com/office/powerpoint/2010/main" val="160518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24</a:t>
            </a:fld>
            <a:endParaRPr lang="en-US"/>
          </a:p>
        </p:txBody>
      </p:sp>
    </p:spTree>
    <p:extLst>
      <p:ext uri="{BB962C8B-B14F-4D97-AF65-F5344CB8AC3E}">
        <p14:creationId xmlns:p14="http://schemas.microsoft.com/office/powerpoint/2010/main" val="3731945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26</a:t>
            </a:fld>
            <a:endParaRPr lang="en-US"/>
          </a:p>
        </p:txBody>
      </p:sp>
    </p:spTree>
    <p:extLst>
      <p:ext uri="{BB962C8B-B14F-4D97-AF65-F5344CB8AC3E}">
        <p14:creationId xmlns:p14="http://schemas.microsoft.com/office/powerpoint/2010/main" val="218095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27</a:t>
            </a:fld>
            <a:endParaRPr lang="en-US"/>
          </a:p>
        </p:txBody>
      </p:sp>
    </p:spTree>
    <p:extLst>
      <p:ext uri="{BB962C8B-B14F-4D97-AF65-F5344CB8AC3E}">
        <p14:creationId xmlns:p14="http://schemas.microsoft.com/office/powerpoint/2010/main" val="2254443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28</a:t>
            </a:fld>
            <a:endParaRPr lang="en-US"/>
          </a:p>
        </p:txBody>
      </p:sp>
    </p:spTree>
    <p:extLst>
      <p:ext uri="{BB962C8B-B14F-4D97-AF65-F5344CB8AC3E}">
        <p14:creationId xmlns:p14="http://schemas.microsoft.com/office/powerpoint/2010/main" val="179789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29</a:t>
            </a:fld>
            <a:endParaRPr lang="en-US"/>
          </a:p>
        </p:txBody>
      </p:sp>
    </p:spTree>
    <p:extLst>
      <p:ext uri="{BB962C8B-B14F-4D97-AF65-F5344CB8AC3E}">
        <p14:creationId xmlns:p14="http://schemas.microsoft.com/office/powerpoint/2010/main" val="221368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8</a:t>
            </a:fld>
            <a:endParaRPr lang="en-US"/>
          </a:p>
        </p:txBody>
      </p:sp>
    </p:spTree>
    <p:extLst>
      <p:ext uri="{BB962C8B-B14F-4D97-AF65-F5344CB8AC3E}">
        <p14:creationId xmlns:p14="http://schemas.microsoft.com/office/powerpoint/2010/main" val="387114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9</a:t>
            </a:fld>
            <a:endParaRPr lang="en-US"/>
          </a:p>
        </p:txBody>
      </p:sp>
    </p:spTree>
    <p:extLst>
      <p:ext uri="{BB962C8B-B14F-4D97-AF65-F5344CB8AC3E}">
        <p14:creationId xmlns:p14="http://schemas.microsoft.com/office/powerpoint/2010/main" val="38248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10</a:t>
            </a:fld>
            <a:endParaRPr lang="en-US"/>
          </a:p>
        </p:txBody>
      </p:sp>
    </p:spTree>
    <p:extLst>
      <p:ext uri="{BB962C8B-B14F-4D97-AF65-F5344CB8AC3E}">
        <p14:creationId xmlns:p14="http://schemas.microsoft.com/office/powerpoint/2010/main" val="239205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11</a:t>
            </a:fld>
            <a:endParaRPr lang="en-US"/>
          </a:p>
        </p:txBody>
      </p:sp>
    </p:spTree>
    <p:extLst>
      <p:ext uri="{BB962C8B-B14F-4D97-AF65-F5344CB8AC3E}">
        <p14:creationId xmlns:p14="http://schemas.microsoft.com/office/powerpoint/2010/main" val="355812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14</a:t>
            </a:fld>
            <a:endParaRPr lang="en-US"/>
          </a:p>
        </p:txBody>
      </p:sp>
    </p:spTree>
    <p:extLst>
      <p:ext uri="{BB962C8B-B14F-4D97-AF65-F5344CB8AC3E}">
        <p14:creationId xmlns:p14="http://schemas.microsoft.com/office/powerpoint/2010/main" val="242640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16</a:t>
            </a:fld>
            <a:endParaRPr lang="en-US"/>
          </a:p>
        </p:txBody>
      </p:sp>
    </p:spTree>
    <p:extLst>
      <p:ext uri="{BB962C8B-B14F-4D97-AF65-F5344CB8AC3E}">
        <p14:creationId xmlns:p14="http://schemas.microsoft.com/office/powerpoint/2010/main" val="52511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18</a:t>
            </a:fld>
            <a:endParaRPr lang="en-US"/>
          </a:p>
        </p:txBody>
      </p:sp>
    </p:spTree>
    <p:extLst>
      <p:ext uri="{BB962C8B-B14F-4D97-AF65-F5344CB8AC3E}">
        <p14:creationId xmlns:p14="http://schemas.microsoft.com/office/powerpoint/2010/main" val="6434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4729-2C21-CE4D-894E-AC410D1B4F10}" type="slidenum">
              <a:rPr lang="en-US" smtClean="0"/>
              <a:t>19</a:t>
            </a:fld>
            <a:endParaRPr lang="en-US"/>
          </a:p>
        </p:txBody>
      </p:sp>
    </p:spTree>
    <p:extLst>
      <p:ext uri="{BB962C8B-B14F-4D97-AF65-F5344CB8AC3E}">
        <p14:creationId xmlns:p14="http://schemas.microsoft.com/office/powerpoint/2010/main" val="262724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10/25/23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83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10/25/23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16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10/25/23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05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10/25/23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7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10/25/23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25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10/25/23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48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10/25/23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22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10/25/23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88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10/25/23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8485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10/25/23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98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10/25/23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35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10/25/23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569929709"/>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7" r:id="rId3"/>
    <p:sldLayoutId id="2147483678" r:id="rId4"/>
    <p:sldLayoutId id="2147483679" r:id="rId5"/>
    <p:sldLayoutId id="2147483680" r:id="rId6"/>
    <p:sldLayoutId id="2147483685"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line.com/health/autism/stimm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80E7C95-34B4-21C4-805A-C2529CCDA46E}"/>
              </a:ext>
            </a:extLst>
          </p:cNvPr>
          <p:cNvSpPr>
            <a:spLocks noGrp="1"/>
          </p:cNvSpPr>
          <p:nvPr>
            <p:ph type="ctrTitle"/>
          </p:nvPr>
        </p:nvSpPr>
        <p:spPr>
          <a:xfrm>
            <a:off x="4739751" y="768334"/>
            <a:ext cx="6479629" cy="2866405"/>
          </a:xfrm>
        </p:spPr>
        <p:txBody>
          <a:bodyPr>
            <a:normAutofit/>
          </a:bodyPr>
          <a:lstStyle/>
          <a:p>
            <a:r>
              <a:rPr lang="en-US" kern="100">
                <a:effectLst/>
                <a:latin typeface="Calibri" panose="020F0502020204030204" pitchFamily="34" charset="0"/>
                <a:ea typeface="Calibri" panose="020F0502020204030204" pitchFamily="34" charset="0"/>
                <a:cs typeface="Times New Roman" panose="02020603050405020304" pitchFamily="18" charset="0"/>
              </a:rPr>
              <a:t>Neurodivergence  and the Alexander Technique</a:t>
            </a:r>
            <a:endParaRPr lang="en-AU"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149B495-A43B-FDD0-5EE5-B844A8B2F97E}"/>
              </a:ext>
            </a:extLst>
          </p:cNvPr>
          <p:cNvSpPr>
            <a:spLocks noGrp="1"/>
          </p:cNvSpPr>
          <p:nvPr>
            <p:ph type="subTitle" idx="1"/>
          </p:nvPr>
        </p:nvSpPr>
        <p:spPr>
          <a:xfrm>
            <a:off x="4739751" y="4283239"/>
            <a:ext cx="6479629" cy="1475177"/>
          </a:xfrm>
        </p:spPr>
        <p:txBody>
          <a:bodyPr>
            <a:normAutofit/>
          </a:bodyPr>
          <a:lstStyle/>
          <a:p>
            <a:r>
              <a:rPr lang="en-US" dirty="0"/>
              <a:t>AUSTAT CPD</a:t>
            </a:r>
          </a:p>
          <a:p>
            <a:r>
              <a:rPr lang="en-US" dirty="0"/>
              <a:t>Jane Azul</a:t>
            </a:r>
          </a:p>
          <a:p>
            <a:r>
              <a:rPr lang="en-US" dirty="0"/>
              <a:t>October 2023</a:t>
            </a:r>
          </a:p>
        </p:txBody>
      </p:sp>
      <p:pic>
        <p:nvPicPr>
          <p:cNvPr id="4" name="Picture 3" descr="A colorful splattered paint&#10;&#10;Description automatically generated">
            <a:extLst>
              <a:ext uri="{FF2B5EF4-FFF2-40B4-BE49-F238E27FC236}">
                <a16:creationId xmlns:a16="http://schemas.microsoft.com/office/drawing/2014/main" id="{8F148849-F1E8-FD20-744B-96DBCB9E6A4F}"/>
              </a:ext>
            </a:extLst>
          </p:cNvPr>
          <p:cNvPicPr>
            <a:picLocks noChangeAspect="1"/>
          </p:cNvPicPr>
          <p:nvPr/>
        </p:nvPicPr>
        <p:blipFill rotWithShape="1">
          <a:blip r:embed="rId2"/>
          <a:srcRect l="29647" r="35515" b="1"/>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64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03CC5-96A7-1E10-9C96-D6D625C062C2}"/>
              </a:ext>
            </a:extLst>
          </p:cNvPr>
          <p:cNvSpPr>
            <a:spLocks noGrp="1"/>
          </p:cNvSpPr>
          <p:nvPr>
            <p:ph idx="1"/>
          </p:nvPr>
        </p:nvSpPr>
        <p:spPr>
          <a:xfrm>
            <a:off x="1127858" y="987708"/>
            <a:ext cx="7090019" cy="5061400"/>
          </a:xfrm>
        </p:spPr>
        <p:txBody>
          <a:bodyPr>
            <a:normAutofit fontScale="92500" lnSpcReduction="20000"/>
          </a:bodyPr>
          <a:lstStyle/>
          <a:p>
            <a:pPr marL="0" indent="0">
              <a:buNone/>
            </a:pPr>
            <a:r>
              <a:rPr lang="en-US" sz="4600" b="1" kern="100" dirty="0">
                <a:effectLst/>
                <a:latin typeface="Calibri" panose="020F0502020204030204" pitchFamily="34" charset="0"/>
                <a:ea typeface="Calibri" panose="020F0502020204030204" pitchFamily="34" charset="0"/>
                <a:cs typeface="Times New Roman" panose="02020603050405020304" pitchFamily="18" charset="0"/>
              </a:rPr>
              <a:t>The Pathological paradigm</a:t>
            </a:r>
            <a:endParaRPr lang="en-AU" sz="4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900" kern="100" dirty="0">
                <a:effectLst/>
                <a:latin typeface="Calibri" panose="020F0502020204030204" pitchFamily="34" charset="0"/>
                <a:ea typeface="Calibri" panose="020F0502020204030204" pitchFamily="34" charset="0"/>
                <a:cs typeface="Times New Roman" panose="02020603050405020304" pitchFamily="18" charset="0"/>
              </a:rPr>
              <a:t>Assumes there is one “right” style of human neurocognitive functioning. </a:t>
            </a:r>
            <a:endParaRPr lang="en-AU"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900" kern="100" dirty="0">
                <a:effectLst/>
                <a:latin typeface="Calibri" panose="020F0502020204030204" pitchFamily="34" charset="0"/>
                <a:ea typeface="Calibri" panose="020F0502020204030204" pitchFamily="34" charset="0"/>
                <a:cs typeface="Times New Roman" panose="02020603050405020304" pitchFamily="18" charset="0"/>
              </a:rPr>
              <a:t>Variations that diverge substantially from socially constructed standards of “normal” are framed as medical pathologies, as deficits, damage, or “disorders”</a:t>
            </a:r>
            <a:endParaRPr lang="en-AU"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900" kern="100" dirty="0">
                <a:effectLst/>
                <a:latin typeface="Calibri" panose="020F0502020204030204" pitchFamily="34" charset="0"/>
                <a:ea typeface="Calibri" panose="020F0502020204030204" pitchFamily="34" charset="0"/>
                <a:cs typeface="Times New Roman" panose="02020603050405020304" pitchFamily="18" charset="0"/>
              </a:rPr>
              <a:t>ND seen as something to be treated or fixed.</a:t>
            </a:r>
            <a:endParaRPr lang="en-AU"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500" b="1" kern="100" dirty="0">
                <a:effectLst/>
                <a:latin typeface="Calibri" panose="020F0502020204030204" pitchFamily="34" charset="0"/>
                <a:ea typeface="Calibri" panose="020F0502020204030204" pitchFamily="34" charset="0"/>
                <a:cs typeface="Times New Roman" panose="02020603050405020304" pitchFamily="18" charset="0"/>
              </a:rPr>
              <a:t>The Neurodiversity Paradigm</a:t>
            </a:r>
            <a:endParaRPr lang="en-AU" sz="45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Sees ND as a natural variation, something to be understood and celebrated. </a:t>
            </a:r>
          </a:p>
          <a:p>
            <a:endParaRPr lang="en-US" dirty="0"/>
          </a:p>
        </p:txBody>
      </p:sp>
    </p:spTree>
    <p:extLst>
      <p:ext uri="{BB962C8B-B14F-4D97-AF65-F5344CB8AC3E}">
        <p14:creationId xmlns:p14="http://schemas.microsoft.com/office/powerpoint/2010/main" val="141562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6050-C83D-5FD1-D2F4-C9AA8892429A}"/>
              </a:ext>
            </a:extLst>
          </p:cNvPr>
          <p:cNvSpPr>
            <a:spLocks noGrp="1"/>
          </p:cNvSpPr>
          <p:nvPr>
            <p:ph type="title"/>
          </p:nvPr>
        </p:nvSpPr>
        <p:spPr/>
        <p:txBody>
          <a:bodyPr>
            <a:normAutofit fontScale="90000"/>
          </a:bodyPr>
          <a:lstStyle/>
          <a:p>
            <a:r>
              <a:rPr lang="en-US" sz="4900" kern="100" dirty="0">
                <a:effectLst/>
                <a:latin typeface="Calibri" panose="020F0502020204030204" pitchFamily="34" charset="0"/>
                <a:ea typeface="Calibri" panose="020F0502020204030204" pitchFamily="34" charset="0"/>
                <a:cs typeface="Times New Roman" panose="02020603050405020304" pitchFamily="18" charset="0"/>
              </a:rPr>
              <a:t>Social Model of Disability</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9C49256-6638-F420-6B05-D272A7B679FD}"/>
              </a:ext>
            </a:extLst>
          </p:cNvPr>
          <p:cNvSpPr>
            <a:spLocks noGrp="1"/>
          </p:cNvSpPr>
          <p:nvPr>
            <p:ph idx="1"/>
          </p:nvPr>
        </p:nvSpPr>
        <p:spPr>
          <a:xfrm>
            <a:off x="565149" y="1761431"/>
            <a:ext cx="7335835" cy="4018045"/>
          </a:xfrm>
        </p:spPr>
        <p:txBody>
          <a:bodyPr>
            <a:normAutofit fontScale="925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‘disability’ is socially constructed- the result of interaction between people living with impairments and an environment filled with physical, attitudinal, communication and social barriers. The barriers must change to enable people living with impairments to participate in society on an equal basis with others.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Does not deny the reality of impairment nor its impact on the individual. It does challenge the physical, attitudinal, communication and social environment to accommodate impairment as an expected incident of human diversity.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social model seeks to change society in order to accommodate people living with impairment. It does not seek to change persons with impairment to accommodate society. It supports the view that people with disability have a right to be fully participating citizens on an equal basis with others.</a:t>
            </a:r>
          </a:p>
          <a:p>
            <a:pPr marL="0" indent="0">
              <a:buNone/>
            </a:pPr>
            <a:r>
              <a:rPr lang="en-AU" sz="1800" kern="100" dirty="0" err="1">
                <a:latin typeface="Calibri" panose="020F0502020204030204" pitchFamily="34" charset="0"/>
                <a:ea typeface="Calibri" panose="020F0502020204030204" pitchFamily="34" charset="0"/>
                <a:cs typeface="Times New Roman" panose="02020603050405020304" pitchFamily="18" charset="0"/>
              </a:rPr>
              <a:t>pwd.org.au</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3043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5B650-EC0A-5FE7-AA4F-30BEFA217484}"/>
              </a:ext>
            </a:extLst>
          </p:cNvPr>
          <p:cNvSpPr>
            <a:spLocks noGrp="1"/>
          </p:cNvSpPr>
          <p:nvPr>
            <p:ph idx="1"/>
          </p:nvPr>
        </p:nvSpPr>
        <p:spPr>
          <a:xfrm>
            <a:off x="565150" y="1628394"/>
            <a:ext cx="7301035" cy="3843450"/>
          </a:xfrm>
        </p:spPr>
        <p:txBody>
          <a:bodyPr>
            <a:normAutofit fontScale="92500" lnSpcReduction="10000"/>
          </a:bodyPr>
          <a:lstStyle/>
          <a:p>
            <a:pPr marL="342900" lvl="0" indent="-342900">
              <a:buSzPts val="1000"/>
              <a:buFont typeface="Symbol" pitchFamily="2" charset="2"/>
              <a:buChar char=""/>
              <a:tabLst>
                <a:tab pos="457200" algn="l"/>
              </a:tabLst>
            </a:pPr>
            <a:r>
              <a:rPr lang="en-AU" sz="2800" b="1" kern="0" dirty="0">
                <a:effectLst/>
                <a:latin typeface="Times New Roman" panose="02020603050405020304" pitchFamily="18" charset="0"/>
                <a:ea typeface="Times New Roman" panose="02020603050405020304" pitchFamily="18" charset="0"/>
                <a:cs typeface="Times New Roman" panose="02020603050405020304" pitchFamily="18" charset="0"/>
              </a:rPr>
              <a:t>Impairment </a:t>
            </a:r>
            <a:r>
              <a:rPr lang="en-AU" sz="2800" kern="0" dirty="0">
                <a:effectLst/>
                <a:latin typeface="Times New Roman" panose="02020603050405020304" pitchFamily="18" charset="0"/>
                <a:ea typeface="Times New Roman" panose="02020603050405020304" pitchFamily="18" charset="0"/>
                <a:cs typeface="Times New Roman" panose="02020603050405020304" pitchFamily="18" charset="0"/>
              </a:rPr>
              <a:t>is a medical condition that leads to disability.</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2800" b="1" kern="0" dirty="0">
                <a:effectLst/>
                <a:latin typeface="Times New Roman" panose="02020603050405020304" pitchFamily="18" charset="0"/>
                <a:ea typeface="Times New Roman" panose="02020603050405020304" pitchFamily="18" charset="0"/>
                <a:cs typeface="Times New Roman" panose="02020603050405020304" pitchFamily="18" charset="0"/>
              </a:rPr>
              <a:t>Disability </a:t>
            </a:r>
            <a:r>
              <a:rPr lang="en-AU" sz="2800" kern="0" dirty="0">
                <a:effectLst/>
                <a:latin typeface="Times New Roman" panose="02020603050405020304" pitchFamily="18" charset="0"/>
                <a:ea typeface="Times New Roman" panose="02020603050405020304" pitchFamily="18" charset="0"/>
                <a:cs typeface="Times New Roman" panose="02020603050405020304" pitchFamily="18" charset="0"/>
              </a:rPr>
              <a:t>is the result of the interaction between people living with impairments and barriers in the physical, attitudinal, communication and social environment. For example, it is not the inability to walk that keeps a person from entering a building by themselves, but the stairs that are inaccessible to them.</a:t>
            </a:r>
          </a:p>
          <a:p>
            <a:pPr marL="0" indent="0">
              <a:buSzPts val="1000"/>
              <a:buNone/>
              <a:tabLst>
                <a:tab pos="457200" algn="l"/>
              </a:tabLst>
            </a:pPr>
            <a:r>
              <a:rPr lang="en-US" sz="1800" kern="100" dirty="0" err="1">
                <a:latin typeface="Calibri" panose="020F0502020204030204" pitchFamily="34" charset="0"/>
                <a:ea typeface="Calibri" panose="020F0502020204030204" pitchFamily="34" charset="0"/>
                <a:cs typeface="Times New Roman" panose="02020603050405020304" pitchFamily="18" charset="0"/>
              </a:rPr>
              <a:t>p</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wd.org.au</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0127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F465-6608-AA14-FEDC-415C8800A7DC}"/>
              </a:ext>
            </a:extLst>
          </p:cNvPr>
          <p:cNvSpPr>
            <a:spLocks noGrp="1"/>
          </p:cNvSpPr>
          <p:nvPr>
            <p:ph type="title"/>
          </p:nvPr>
        </p:nvSpPr>
        <p:spPr/>
        <p:txBody>
          <a:bodyPr>
            <a:normAutofit fontScale="90000"/>
          </a:bodyPr>
          <a:lstStyle/>
          <a:p>
            <a:r>
              <a:rPr lang="en-US" sz="7300" kern="100" dirty="0">
                <a:effectLst/>
                <a:latin typeface="Calibri" panose="020F0502020204030204" pitchFamily="34" charset="0"/>
                <a:ea typeface="Calibri" panose="020F0502020204030204" pitchFamily="34" charset="0"/>
                <a:cs typeface="Times New Roman" panose="02020603050405020304" pitchFamily="18" charset="0"/>
              </a:rPr>
              <a:t>Ableism</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1BCFC27-DD43-D358-A561-64D1F9F97A2E}"/>
              </a:ext>
            </a:extLst>
          </p:cNvPr>
          <p:cNvSpPr>
            <a:spLocks noGrp="1"/>
          </p:cNvSpPr>
          <p:nvPr>
            <p:ph idx="1"/>
          </p:nvPr>
        </p:nvSpPr>
        <p:spPr/>
        <p:txBody>
          <a:bodyPr>
            <a:normAutofit lnSpcReduction="10000"/>
          </a:bodyPr>
          <a:lstStyle/>
          <a:p>
            <a:r>
              <a:rPr lang="en-AU" kern="100" dirty="0">
                <a:effectLst/>
                <a:latin typeface="Calibri" panose="020F0502020204030204" pitchFamily="34" charset="0"/>
                <a:ea typeface="Calibri" panose="020F0502020204030204" pitchFamily="34" charset="0"/>
                <a:cs typeface="Times New Roman" panose="02020603050405020304" pitchFamily="18" charset="0"/>
              </a:rPr>
              <a:t>Ableism is the discrimination of and social prejudice against people with disabilities based on the belief that typical abilities are superior. At its heart, ableism is rooted in the assumption that disabled people require ‘fixing’ and defines people by their disability. Like racism and sexism, ableism classifies entire groups of people as ‘less than,’ and includes harmful stereotypes, misconceptions, and generalizations of people with disabilities.</a:t>
            </a:r>
          </a:p>
          <a:p>
            <a:pPr marL="0" indent="0">
              <a:buNone/>
            </a:pPr>
            <a:r>
              <a:rPr lang="en-AU" sz="1800" kern="100" dirty="0" err="1">
                <a:latin typeface="Calibri" panose="020F0502020204030204" pitchFamily="34" charset="0"/>
                <a:ea typeface="Calibri" panose="020F0502020204030204" pitchFamily="34" charset="0"/>
                <a:cs typeface="Times New Roman" panose="02020603050405020304" pitchFamily="18" charset="0"/>
              </a:rPr>
              <a:t>a</a:t>
            </a:r>
            <a:r>
              <a:rPr lang="en-AU" sz="1800" kern="100" dirty="0" err="1">
                <a:effectLst/>
                <a:latin typeface="Calibri" panose="020F0502020204030204" pitchFamily="34" charset="0"/>
                <a:ea typeface="Calibri" panose="020F0502020204030204" pitchFamily="34" charset="0"/>
                <a:cs typeface="Times New Roman" panose="02020603050405020304" pitchFamily="18" charset="0"/>
              </a:rPr>
              <a:t>ccessliving.org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974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456B-7135-9DD2-FD9D-26743E3899A7}"/>
              </a:ext>
            </a:extLst>
          </p:cNvPr>
          <p:cNvSpPr>
            <a:spLocks noGrp="1"/>
          </p:cNvSpPr>
          <p:nvPr>
            <p:ph type="title"/>
          </p:nvPr>
        </p:nvSpPr>
        <p:spPr/>
        <p:txBody>
          <a:bodyPr>
            <a:normAutofit fontScale="90000"/>
          </a:bodyPr>
          <a:lstStyle/>
          <a:p>
            <a:r>
              <a:rPr lang="en-US" sz="5300" kern="100" dirty="0">
                <a:effectLst/>
                <a:latin typeface="Calibri" panose="020F0502020204030204" pitchFamily="34" charset="0"/>
                <a:ea typeface="Calibri" panose="020F0502020204030204" pitchFamily="34" charset="0"/>
                <a:cs typeface="Times New Roman" panose="02020603050405020304" pitchFamily="18" charset="0"/>
              </a:rPr>
              <a:t>Importance of language</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2B7CB0F-16F3-AFC5-9ADA-BA79B73B38DC}"/>
              </a:ext>
            </a:extLst>
          </p:cNvPr>
          <p:cNvSpPr>
            <a:spLocks noGrp="1"/>
          </p:cNvSpPr>
          <p:nvPr>
            <p:ph idx="1"/>
          </p:nvPr>
        </p:nvSpPr>
        <p:spPr/>
        <p:txBody>
          <a:bodyPr/>
          <a:lstStyle/>
          <a:p>
            <a:r>
              <a:rPr lang="en-US" dirty="0"/>
              <a:t>Aim to be ND affirming</a:t>
            </a:r>
          </a:p>
          <a:p>
            <a:r>
              <a:rPr lang="en-US" dirty="0"/>
              <a:t>Identity first language is often preferred (Autistic person, not person with autism)</a:t>
            </a:r>
          </a:p>
          <a:p>
            <a:r>
              <a:rPr lang="en-US" dirty="0"/>
              <a:t>Listen to the language that people use, use the same language</a:t>
            </a:r>
          </a:p>
          <a:p>
            <a:r>
              <a:rPr lang="en-US" dirty="0"/>
              <a:t>Neurodiverse/Neurodivergent</a:t>
            </a:r>
          </a:p>
          <a:p>
            <a:r>
              <a:rPr lang="en-US" dirty="0"/>
              <a:t>Difference, not disorder</a:t>
            </a:r>
          </a:p>
        </p:txBody>
      </p:sp>
    </p:spTree>
    <p:extLst>
      <p:ext uri="{BB962C8B-B14F-4D97-AF65-F5344CB8AC3E}">
        <p14:creationId xmlns:p14="http://schemas.microsoft.com/office/powerpoint/2010/main" val="192526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32D4-EBDE-AF11-8ABB-D30A5E27DB38}"/>
              </a:ext>
            </a:extLst>
          </p:cNvPr>
          <p:cNvSpPr>
            <a:spLocks noGrp="1"/>
          </p:cNvSpPr>
          <p:nvPr>
            <p:ph type="title"/>
          </p:nvPr>
        </p:nvSpPr>
        <p:spPr/>
        <p:txBody>
          <a:bodyPr>
            <a:normAutofit fontScale="90000"/>
          </a:bodyPr>
          <a:lstStyle/>
          <a:p>
            <a:r>
              <a:rPr lang="en-US" dirty="0"/>
              <a:t>Autism</a:t>
            </a:r>
            <a:br>
              <a:rPr lang="en-US" dirty="0"/>
            </a:br>
            <a:r>
              <a:rPr lang="en-US" dirty="0"/>
              <a:t>DSM-5 criteria</a:t>
            </a:r>
          </a:p>
        </p:txBody>
      </p:sp>
      <p:sp>
        <p:nvSpPr>
          <p:cNvPr id="3" name="Content Placeholder 2">
            <a:extLst>
              <a:ext uri="{FF2B5EF4-FFF2-40B4-BE49-F238E27FC236}">
                <a16:creationId xmlns:a16="http://schemas.microsoft.com/office/drawing/2014/main" id="{F8BF59FA-8968-2D46-7F97-C2CE148068F1}"/>
              </a:ext>
            </a:extLst>
          </p:cNvPr>
          <p:cNvSpPr>
            <a:spLocks noGrp="1"/>
          </p:cNvSpPr>
          <p:nvPr>
            <p:ph idx="1"/>
          </p:nvPr>
        </p:nvSpPr>
        <p:spPr/>
        <p:txBody>
          <a:bodyPr>
            <a:normAutofit fontScale="92500" lnSpcReduction="20000"/>
          </a:bodyPr>
          <a:lstStyle/>
          <a:p>
            <a:pPr marL="0" indent="0">
              <a:buNone/>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criteria in the DSM-5 for diagnosing ASD include 3 listed deficits in social communication and social interactions. Clinicians must be sure that these characteristics are not due to developmental delay alone. To be diagnosed with ASD, an individual must meet all three of the following criteria:</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Difficulties in social emotional reciprocity, including trouble with social approach, back and forth conversation, sharing interests with others, and expressing/understanding emotions.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Difficulties in nonverbal communication used for social interaction including abnormal eye-contact and body language and difficulty with understanding the use of nonverbal communication like facial expressions or gestures for communication.</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Deficits in developing and maintaining relationships with other people (other than with caregivers), including lack of interest in others, difficulties responding to different social contexts, and difficulties in sharing imaginative play with others.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8856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89A35-B224-0F8C-FFF5-3DFDBA4EE2C3}"/>
              </a:ext>
            </a:extLst>
          </p:cNvPr>
          <p:cNvSpPr>
            <a:spLocks noGrp="1"/>
          </p:cNvSpPr>
          <p:nvPr>
            <p:ph idx="1"/>
          </p:nvPr>
        </p:nvSpPr>
        <p:spPr>
          <a:xfrm>
            <a:off x="565150" y="1255053"/>
            <a:ext cx="7335835" cy="4700269"/>
          </a:xfrm>
        </p:spPr>
        <p:txBody>
          <a:bodyPr>
            <a:normAutofit fontScale="92500" lnSpcReduction="10000"/>
          </a:bodyPr>
          <a:lstStyle/>
          <a:p>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criteria in the DSM-5 also include demonstrating at least 2 of the following 4 restricted and repetitive behaviour, interests, or activities: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Stereotyped speech, repetitive motor movements, echolalia (repeating words or phrases, sometimes from television shows or from other people), and repetitive use of objects or abnormal phrases.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Rigid adherence to routines, ritualized patterns of verbal or nonverbal behaviours, and extreme resistance to change (such as insistence on taking the same route to school, eating the same food because of colour or texture, repeating the same questions); the individual may become greatly distressed at small changes in these routines.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Highly restricted interests with abnormal intensity or focus, such as a strong attachment to unusual objects or obsessions with certain interests, such as train schedules.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Increased or decreased reactivity to sensory input or unusual interest in sensory aspects of the environment, such as not reacting to pain, strong dislike to specific sounds, excessive touching or smelling objects, or fascination with spinning objects.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718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581B-C0BC-A55B-4BE9-76360D916D87}"/>
              </a:ext>
            </a:extLst>
          </p:cNvPr>
          <p:cNvSpPr>
            <a:spLocks noGrp="1"/>
          </p:cNvSpPr>
          <p:nvPr>
            <p:ph type="title"/>
          </p:nvPr>
        </p:nvSpPr>
        <p:spPr/>
        <p:txBody>
          <a:bodyPr/>
          <a:lstStyle/>
          <a:p>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descr="A chart of a different personality&#10;&#10;Description automatically generated with medium confidence">
            <a:extLst>
              <a:ext uri="{FF2B5EF4-FFF2-40B4-BE49-F238E27FC236}">
                <a16:creationId xmlns:a16="http://schemas.microsoft.com/office/drawing/2014/main" id="{07ACFD52-2134-C5AC-B6C9-9A41BFBA2BDE}"/>
              </a:ext>
            </a:extLst>
          </p:cNvPr>
          <p:cNvPicPr>
            <a:picLocks noGrp="1" noChangeAspect="1"/>
          </p:cNvPicPr>
          <p:nvPr>
            <p:ph idx="1"/>
          </p:nvPr>
        </p:nvPicPr>
        <p:blipFill>
          <a:blip r:embed="rId2"/>
          <a:stretch>
            <a:fillRect/>
          </a:stretch>
        </p:blipFill>
        <p:spPr>
          <a:xfrm>
            <a:off x="1589329" y="562708"/>
            <a:ext cx="5397623" cy="5397623"/>
          </a:xfrm>
        </p:spPr>
      </p:pic>
    </p:spTree>
    <p:extLst>
      <p:ext uri="{BB962C8B-B14F-4D97-AF65-F5344CB8AC3E}">
        <p14:creationId xmlns:p14="http://schemas.microsoft.com/office/powerpoint/2010/main" val="103648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different colors of the same color&#10;&#10;Description automatically generated">
            <a:extLst>
              <a:ext uri="{FF2B5EF4-FFF2-40B4-BE49-F238E27FC236}">
                <a16:creationId xmlns:a16="http://schemas.microsoft.com/office/drawing/2014/main" id="{16F48190-054E-F42D-C06F-C5E0F6437957}"/>
              </a:ext>
            </a:extLst>
          </p:cNvPr>
          <p:cNvPicPr>
            <a:picLocks noGrp="1" noChangeAspect="1"/>
          </p:cNvPicPr>
          <p:nvPr>
            <p:ph idx="1"/>
          </p:nvPr>
        </p:nvPicPr>
        <p:blipFill>
          <a:blip r:embed="rId3"/>
          <a:stretch>
            <a:fillRect/>
          </a:stretch>
        </p:blipFill>
        <p:spPr>
          <a:xfrm>
            <a:off x="827040" y="609600"/>
            <a:ext cx="7512380" cy="5213411"/>
          </a:xfrm>
        </p:spPr>
      </p:pic>
    </p:spTree>
    <p:extLst>
      <p:ext uri="{BB962C8B-B14F-4D97-AF65-F5344CB8AC3E}">
        <p14:creationId xmlns:p14="http://schemas.microsoft.com/office/powerpoint/2010/main" val="171138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E20DAE-4CB3-ED91-9734-636E96434A5F}"/>
              </a:ext>
            </a:extLst>
          </p:cNvPr>
          <p:cNvSpPr>
            <a:spLocks noGrp="1"/>
          </p:cNvSpPr>
          <p:nvPr>
            <p:ph idx="1"/>
          </p:nvPr>
        </p:nvSpPr>
        <p:spPr>
          <a:xfrm>
            <a:off x="565150" y="1181804"/>
            <a:ext cx="7335835" cy="4905306"/>
          </a:xfrm>
        </p:spPr>
        <p:txBody>
          <a:bodyPr>
            <a:norm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Hyperconnected brains?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Active Inference model-  overly precise priors?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process in a careful, systematic, bottom-up way”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process each element of our environment separately, and intentionally, taking very little for granted”</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cope with unpredictability, we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analyse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our experiences for patterns,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memorise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set rules”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“too much change may cause us to become really exhausted, or to freak out”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Slow deliberative style of processing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Overwhelmed by a lot of data, can’t always pick up on irony or implied meanings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(Allistic people make sense of the world in a top-down fashion, brains automatically filter stimuli)</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480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F7F3-BDD9-1FC5-CD7C-5A045DC59B31}"/>
              </a:ext>
            </a:extLst>
          </p:cNvPr>
          <p:cNvSpPr>
            <a:spLocks noGrp="1"/>
          </p:cNvSpPr>
          <p:nvPr>
            <p:ph type="title"/>
          </p:nvPr>
        </p:nvSpPr>
        <p:spPr/>
        <p:txBody>
          <a:bodyPr>
            <a:normAutofit fontScale="90000"/>
          </a:bodyPr>
          <a:lstStyle/>
          <a:p>
            <a:r>
              <a:rPr lang="en-US" dirty="0"/>
              <a:t>Acknowledgement of Country</a:t>
            </a:r>
          </a:p>
        </p:txBody>
      </p:sp>
      <p:sp>
        <p:nvSpPr>
          <p:cNvPr id="3" name="Content Placeholder 2">
            <a:extLst>
              <a:ext uri="{FF2B5EF4-FFF2-40B4-BE49-F238E27FC236}">
                <a16:creationId xmlns:a16="http://schemas.microsoft.com/office/drawing/2014/main" id="{A0075BD7-6A73-19FF-BBC8-EF7DF0732419}"/>
              </a:ext>
            </a:extLst>
          </p:cNvPr>
          <p:cNvSpPr>
            <a:spLocks noGrp="1"/>
          </p:cNvSpPr>
          <p:nvPr>
            <p:ph idx="1"/>
          </p:nvPr>
        </p:nvSpPr>
        <p:spPr/>
        <p:txBody>
          <a:bodyPr/>
          <a:lstStyle/>
          <a:p>
            <a:r>
              <a:rPr lang="en-US" dirty="0"/>
              <a:t>I would like to pay my respect to the </a:t>
            </a:r>
            <a:r>
              <a:rPr lang="en-US" dirty="0" err="1"/>
              <a:t>Dja</a:t>
            </a:r>
            <a:r>
              <a:rPr lang="en-US" dirty="0"/>
              <a:t> </a:t>
            </a:r>
            <a:r>
              <a:rPr lang="en-US" dirty="0" err="1"/>
              <a:t>Dja</a:t>
            </a:r>
            <a:r>
              <a:rPr lang="en-US" dirty="0"/>
              <a:t> Wurrung people on whose land I am today, and all the traditional owners of the lands from which we are meeting. </a:t>
            </a:r>
          </a:p>
          <a:p>
            <a:r>
              <a:rPr lang="en-US" dirty="0"/>
              <a:t>Together we express our gratitude in the sharing of these lands, our sorrow for the personal, spiritual and cultural costs of that sharing, and our hope that we may walk forward together in harmony and in the spirit of healing</a:t>
            </a:r>
          </a:p>
        </p:txBody>
      </p:sp>
    </p:spTree>
    <p:extLst>
      <p:ext uri="{BB962C8B-B14F-4D97-AF65-F5344CB8AC3E}">
        <p14:creationId xmlns:p14="http://schemas.microsoft.com/office/powerpoint/2010/main" val="191836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3B81-F7FB-FC9C-3CBF-AF7676AB9323}"/>
              </a:ext>
            </a:extLst>
          </p:cNvPr>
          <p:cNvSpPr>
            <a:spLocks noGrp="1"/>
          </p:cNvSpPr>
          <p:nvPr>
            <p:ph type="title"/>
          </p:nvPr>
        </p:nvSpPr>
        <p:spPr/>
        <p:txBody>
          <a:bodyPr/>
          <a:lstStyle/>
          <a:p>
            <a:r>
              <a:rPr lang="en-US" dirty="0"/>
              <a:t>ADHD</a:t>
            </a:r>
          </a:p>
        </p:txBody>
      </p:sp>
      <p:sp>
        <p:nvSpPr>
          <p:cNvPr id="3" name="Content Placeholder 2">
            <a:extLst>
              <a:ext uri="{FF2B5EF4-FFF2-40B4-BE49-F238E27FC236}">
                <a16:creationId xmlns:a16="http://schemas.microsoft.com/office/drawing/2014/main" id="{6BE41A5E-8180-BA71-F676-4395F9ABB370}"/>
              </a:ext>
            </a:extLst>
          </p:cNvPr>
          <p:cNvSpPr>
            <a:spLocks noGrp="1"/>
          </p:cNvSpPr>
          <p:nvPr>
            <p:ph idx="1"/>
          </p:nvPr>
        </p:nvSpPr>
        <p:spPr>
          <a:xfrm>
            <a:off x="623580" y="1548892"/>
            <a:ext cx="7218973" cy="4538218"/>
          </a:xfrm>
        </p:spPr>
        <p:txBody>
          <a:bodyPr>
            <a:normAutofit lnSpcReduction="10000"/>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Difficulties with Executive Functioning (EF)</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latin typeface="Calibri" panose="020F0502020204030204" pitchFamily="34" charset="0"/>
                <a:ea typeface="Calibri" panose="020F0502020204030204" pitchFamily="34" charset="0"/>
                <a:cs typeface="Times New Roman" panose="02020603050405020304" pitchFamily="18" charset="0"/>
              </a:rPr>
              <a:t>EF is a</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set of skills</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Underlie the capacity to plan ahead, display self control, follow multi step directions, and stay focused despite distractions.</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Prioritise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tasks, filter distractions and control impulses.</a:t>
            </a:r>
          </a:p>
          <a:p>
            <a:pPr marL="0" indent="0">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Inattentive type</a:t>
            </a:r>
            <a:br>
              <a:rPr lang="en-AU"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Hyperactive-impulsive type</a:t>
            </a:r>
            <a:br>
              <a:rPr lang="en-AU"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Mixed type</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688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F092-ED15-0123-49AF-26023AEF0EC4}"/>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In</a:t>
            </a:r>
            <a:r>
              <a:rPr lang="en-AU" sz="4400" b="1" dirty="0">
                <a:effectLst/>
                <a:latin typeface="Times New Roman" panose="02020603050405020304" pitchFamily="18" charset="0"/>
                <a:ea typeface="Times New Roman" panose="02020603050405020304" pitchFamily="18" charset="0"/>
              </a:rPr>
              <a:t>attentive symptoms</a:t>
            </a:r>
            <a:br>
              <a:rPr lang="en-AU" sz="1800" b="1"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3F53A65-8371-8719-6128-D5A466D40752}"/>
              </a:ext>
            </a:extLst>
          </p:cNvPr>
          <p:cNvSpPr>
            <a:spLocks noGrp="1"/>
          </p:cNvSpPr>
          <p:nvPr>
            <p:ph idx="1"/>
          </p:nvPr>
        </p:nvSpPr>
        <p:spPr/>
        <p:txBody>
          <a:bodyPr>
            <a:normAutofit lnSpcReduction="10000"/>
          </a:bodyPr>
          <a:lstStyle/>
          <a:p>
            <a:pPr marL="0" indent="0">
              <a:buNone/>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People with inattentive ADHD may have these symptoms: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a tendency to start but not finish tasks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putting off tasks that need sustained effort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being easily distracted or daydreaming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having trouble remembering things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having difficulty organising tasks, activities, belongings or time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losing things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not following instructions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not paying attention to detail and making careless mistakes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struggling to focus and concentrate on tasks they find boring or tedious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53092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8FB2-FB52-AA6D-28EF-99DBB93DC6A9}"/>
              </a:ext>
            </a:extLst>
          </p:cNvPr>
          <p:cNvSpPr>
            <a:spLocks noGrp="1"/>
          </p:cNvSpPr>
          <p:nvPr>
            <p:ph type="title"/>
          </p:nvPr>
        </p:nvSpPr>
        <p:spPr/>
        <p:txBody>
          <a:bodyPr>
            <a:normAutofit fontScale="90000"/>
          </a:bodyPr>
          <a:lstStyle/>
          <a:p>
            <a:r>
              <a:rPr lang="en-AU" b="1" kern="0" dirty="0">
                <a:effectLst/>
                <a:latin typeface="Times New Roman" panose="02020603050405020304" pitchFamily="18" charset="0"/>
                <a:ea typeface="Times New Roman" panose="02020603050405020304" pitchFamily="18" charset="0"/>
                <a:cs typeface="Times New Roman" panose="02020603050405020304" pitchFamily="18" charset="0"/>
              </a:rPr>
              <a:t>Hyperactive-impulsive symptoms</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C8A4970-481C-685F-0406-E27F6635055D}"/>
              </a:ext>
            </a:extLst>
          </p:cNvPr>
          <p:cNvSpPr>
            <a:spLocks noGrp="1"/>
          </p:cNvSpPr>
          <p:nvPr>
            <p:ph idx="1"/>
          </p:nvPr>
        </p:nvSpPr>
        <p:spPr/>
        <p:txBody>
          <a:bodyPr>
            <a:normAutofit lnSpcReduction="10000"/>
          </a:bodyPr>
          <a:lstStyle/>
          <a:p>
            <a:pPr marL="0" indent="0">
              <a:buNone/>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People with hyperactive-impulsive ADHD may have these symptoms: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fidgeting and squirming more than others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talking non-stop and interrupting conversations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blurting out answers before the question has been finished</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reacting quickly to situations without thinking about the consequences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badgering their parent, partner or friends when they want something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finding boredom intolerable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looking for stimulation</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participating in risk taking or dangerous behaviour</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choosing a smaller reward now rather than a larger reward later</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7765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721A7-67D1-A048-21D0-EFA04B254953}"/>
              </a:ext>
            </a:extLst>
          </p:cNvPr>
          <p:cNvSpPr>
            <a:spLocks noGrp="1"/>
          </p:cNvSpPr>
          <p:nvPr>
            <p:ph idx="1"/>
          </p:nvPr>
        </p:nvSpPr>
        <p:spPr>
          <a:xfrm>
            <a:off x="565150" y="900545"/>
            <a:ext cx="7387359" cy="4860683"/>
          </a:xfrm>
        </p:spPr>
        <p: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Both ADHD and Autism seem to be inherited disorders.</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There is medication for ADHD.</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There is no medicine for Autism- but may be for some co-occurring conditions</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Commonly occur together- 70%?</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Increased risk of developing other mental health and substance use problems</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Trauma </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9263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5DE1-BB60-C4FF-4964-FA590FA6C47B}"/>
              </a:ext>
            </a:extLst>
          </p:cNvPr>
          <p:cNvSpPr>
            <a:spLocks noGrp="1"/>
          </p:cNvSpPr>
          <p:nvPr>
            <p:ph type="title"/>
          </p:nvPr>
        </p:nvSpPr>
        <p:spPr/>
        <p:txBody>
          <a:bodyPr>
            <a:normAutofit fontScale="90000"/>
          </a:bodyPr>
          <a:lstStyle/>
          <a:p>
            <a:r>
              <a:rPr lang="en-US" dirty="0"/>
              <a:t>Sensory Processing differences</a:t>
            </a:r>
          </a:p>
        </p:txBody>
      </p:sp>
      <p:sp>
        <p:nvSpPr>
          <p:cNvPr id="3" name="Content Placeholder 2">
            <a:extLst>
              <a:ext uri="{FF2B5EF4-FFF2-40B4-BE49-F238E27FC236}">
                <a16:creationId xmlns:a16="http://schemas.microsoft.com/office/drawing/2014/main" id="{3909B941-B468-57F9-16AF-9E0CEC50BE14}"/>
              </a:ext>
            </a:extLst>
          </p:cNvPr>
          <p:cNvSpPr>
            <a:spLocks noGrp="1"/>
          </p:cNvSpPr>
          <p:nvPr>
            <p:ph idx="1"/>
          </p:nvPr>
        </p:nvSpPr>
        <p:spPr/>
        <p:txBody>
          <a:bodyPr/>
          <a:lstStyle/>
          <a:p>
            <a:r>
              <a:rPr lang="en-US" dirty="0"/>
              <a:t>Difficulties processing sensations</a:t>
            </a:r>
          </a:p>
          <a:p>
            <a:r>
              <a:rPr lang="en-US" dirty="0"/>
              <a:t>Hypersensitivity/hyposensitivity – low/high registration</a:t>
            </a:r>
          </a:p>
          <a:p>
            <a:r>
              <a:rPr lang="en-US" dirty="0"/>
              <a:t>Sensory avoidance</a:t>
            </a:r>
          </a:p>
          <a:p>
            <a:r>
              <a:rPr lang="en-US" dirty="0"/>
              <a:t>Sensory seeking</a:t>
            </a:r>
          </a:p>
          <a:p>
            <a:r>
              <a:rPr lang="en-US" dirty="0"/>
              <a:t>Sensory overwhelm- meltdown, shut down, burn out</a:t>
            </a:r>
          </a:p>
          <a:p>
            <a:r>
              <a:rPr lang="en-US" dirty="0"/>
              <a:t>Related to emotional regulation and wellbeing</a:t>
            </a:r>
          </a:p>
          <a:p>
            <a:endParaRPr lang="en-US" dirty="0"/>
          </a:p>
        </p:txBody>
      </p:sp>
    </p:spTree>
    <p:extLst>
      <p:ext uri="{BB962C8B-B14F-4D97-AF65-F5344CB8AC3E}">
        <p14:creationId xmlns:p14="http://schemas.microsoft.com/office/powerpoint/2010/main" val="256564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8F3-0E57-F4EF-E95C-B0291E64E457}"/>
              </a:ext>
            </a:extLst>
          </p:cNvPr>
          <p:cNvSpPr>
            <a:spLocks noGrp="1"/>
          </p:cNvSpPr>
          <p:nvPr>
            <p:ph type="title"/>
          </p:nvPr>
        </p:nvSpPr>
        <p:spPr/>
        <p:txBody>
          <a:bodyPr>
            <a:normAutofit fontScale="90000"/>
          </a:bodyPr>
          <a:lstStyle/>
          <a:p>
            <a:r>
              <a:rPr lang="en-US" sz="5400" kern="100" dirty="0">
                <a:effectLst/>
                <a:latin typeface="Calibri" panose="020F0502020204030204" pitchFamily="34" charset="0"/>
                <a:ea typeface="Calibri" panose="020F0502020204030204" pitchFamily="34" charset="0"/>
                <a:cs typeface="Times New Roman" panose="02020603050405020304" pitchFamily="18" charset="0"/>
              </a:rPr>
              <a:t>Double empathy</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632ADF-5875-2548-4C5A-24869074BDCA}"/>
              </a:ext>
            </a:extLst>
          </p:cNvPr>
          <p:cNvSpPr>
            <a:spLocks noGrp="1"/>
          </p:cNvSpPr>
          <p:nvPr>
            <p:ph idx="1"/>
          </p:nvPr>
        </p:nvSpPr>
        <p:spPr/>
        <p:txBody>
          <a:bodyPr>
            <a:normAutofit fontScale="925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a misconception that Autistic people lack empathy or interest in others.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 Damian Milton: ‘the double empathy problem’</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Autistic people experience the world and express emotions differently to non-autistics. We communicate, experience and display emotions, and sense the world around us differently to non-autistics.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makes it difficult for non-autistics to understand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empathise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us.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 empathy or cultural divide.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lack of ‘social insight’ goes both ways. But because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neuronormativity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two groups are impacted differently by this situation.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0650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DEB2-2148-23B2-2DAE-0840D7B09912}"/>
              </a:ext>
            </a:extLst>
          </p:cNvPr>
          <p:cNvSpPr>
            <a:spLocks noGrp="1"/>
          </p:cNvSpPr>
          <p:nvPr>
            <p:ph type="title"/>
          </p:nvPr>
        </p:nvSpPr>
        <p:spPr/>
        <p:txBody>
          <a:bodyPr>
            <a:normAutofit/>
          </a:bodyPr>
          <a:lstStyle/>
          <a:p>
            <a:r>
              <a:rPr lang="en-US" sz="5400" dirty="0">
                <a:effectLst/>
                <a:latin typeface="Calibri" panose="020F0502020204030204" pitchFamily="34" charset="0"/>
                <a:ea typeface="Calibri" panose="020F0502020204030204" pitchFamily="34" charset="0"/>
                <a:cs typeface="Times New Roman" panose="02020603050405020304" pitchFamily="18" charset="0"/>
              </a:rPr>
              <a:t>Masking</a:t>
            </a:r>
            <a:r>
              <a:rPr lang="en-AU" sz="5400" dirty="0">
                <a:effectLst/>
              </a:rPr>
              <a:t> </a:t>
            </a:r>
            <a:endParaRPr lang="en-US" sz="5400" dirty="0"/>
          </a:p>
        </p:txBody>
      </p:sp>
      <p:sp>
        <p:nvSpPr>
          <p:cNvPr id="3" name="Content Placeholder 2">
            <a:extLst>
              <a:ext uri="{FF2B5EF4-FFF2-40B4-BE49-F238E27FC236}">
                <a16:creationId xmlns:a16="http://schemas.microsoft.com/office/drawing/2014/main" id="{3A8443A6-CF49-E5D2-DB7C-8FCF30A43239}"/>
              </a:ext>
            </a:extLst>
          </p:cNvPr>
          <p:cNvSpPr>
            <a:spLocks noGrp="1"/>
          </p:cNvSpPr>
          <p:nvPr>
            <p:ph idx="1"/>
          </p:nvPr>
        </p:nvSpPr>
        <p:spPr/>
        <p:txBody>
          <a:bodyPr>
            <a:normAutofit fontScale="85000" lnSpcReduction="100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Camouflaging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Presenting as if one is NT- hard work and effortful</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Behaviours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ND people use to suppress or hide the signs of their divergence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Perform 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behaviours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hide 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behaviours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Exhausting- contributes to developing other conditions (burn out, anxiety, depression)</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Inauthentic- stressful</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Can be unconscious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survival strategy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Trying to avoid appearing weird to others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 allowing oneself to do things that are helpful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stimming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6783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125E-99DD-68D9-8774-707E137B7B16}"/>
              </a:ext>
            </a:extLst>
          </p:cNvPr>
          <p:cNvSpPr>
            <a:spLocks noGrp="1"/>
          </p:cNvSpPr>
          <p:nvPr>
            <p:ph type="title"/>
          </p:nvPr>
        </p:nvSpPr>
        <p:spPr/>
        <p:txBody>
          <a:bodyPr>
            <a:normAutofit/>
          </a:bodyPr>
          <a:lstStyle/>
          <a:p>
            <a:r>
              <a:rPr lang="en-US" sz="5400" dirty="0"/>
              <a:t>Masking- examples</a:t>
            </a:r>
          </a:p>
        </p:txBody>
      </p:sp>
      <p:sp>
        <p:nvSpPr>
          <p:cNvPr id="3" name="Content Placeholder 2">
            <a:extLst>
              <a:ext uri="{FF2B5EF4-FFF2-40B4-BE49-F238E27FC236}">
                <a16:creationId xmlns:a16="http://schemas.microsoft.com/office/drawing/2014/main" id="{AB07E6CE-2F47-8E8A-624B-BE41B7A8A853}"/>
              </a:ext>
            </a:extLst>
          </p:cNvPr>
          <p:cNvSpPr>
            <a:spLocks noGrp="1"/>
          </p:cNvSpPr>
          <p:nvPr>
            <p:ph idx="1"/>
          </p:nvPr>
        </p:nvSpPr>
        <p:spPr/>
        <p:txBody>
          <a:bodyPr/>
          <a:lstStyle/>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forcing or faking eye contact during conversations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imitating smiles and other facial expressions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mimicking gestures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hiding or minimizing personal interests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developing a repertoire of rehearsed responses to questions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scripting conversations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pushing through intense sensory discomfort including loud noises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disguising </a:t>
            </a: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stimming</a:t>
            </a: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behaviors</a:t>
            </a:r>
            <a:r>
              <a:rPr lang="en-AU" sz="1800" kern="0" dirty="0">
                <a:effectLst/>
                <a:latin typeface="Times New Roman" panose="02020603050405020304" pitchFamily="18" charset="0"/>
                <a:ea typeface="Times New Roman" panose="02020603050405020304" pitchFamily="18" charset="0"/>
                <a:cs typeface="Times New Roman" panose="02020603050405020304" pitchFamily="18" charset="0"/>
              </a:rPr>
              <a:t> (hiding a jiggling foot or trading a preferred movement for one that’s less obvious)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7988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E939-EBC4-CE1E-D31F-BE51696DC145}"/>
              </a:ext>
            </a:extLst>
          </p:cNvPr>
          <p:cNvSpPr>
            <a:spLocks noGrp="1"/>
          </p:cNvSpPr>
          <p:nvPr>
            <p:ph type="title"/>
          </p:nvPr>
        </p:nvSpPr>
        <p:spPr/>
        <p:txBody>
          <a:bodyPr>
            <a:normAutofit fontScale="90000"/>
          </a:bodyPr>
          <a:lstStyle/>
          <a:p>
            <a:r>
              <a:rPr lang="en-US" sz="5300" kern="100" dirty="0">
                <a:effectLst/>
                <a:latin typeface="Calibri" panose="020F0502020204030204" pitchFamily="34" charset="0"/>
                <a:ea typeface="Calibri" panose="020F0502020204030204" pitchFamily="34" charset="0"/>
                <a:cs typeface="Times New Roman" panose="02020603050405020304" pitchFamily="18" charset="0"/>
              </a:rPr>
              <a:t>Rejection sensitivity</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719CD25-C600-14C9-55CB-13C0F368C23D}"/>
              </a:ext>
            </a:extLst>
          </p:cNvPr>
          <p:cNvSpPr>
            <a:spLocks noGrp="1"/>
          </p:cNvSpPr>
          <p:nvPr>
            <p:ph idx="1"/>
          </p:nvPr>
        </p:nvSpPr>
        <p:spPr/>
        <p:txBody>
          <a:bodyPr/>
          <a:lstStyle/>
          <a:p>
            <a:r>
              <a:rPr lang="en-AU" kern="100" dirty="0">
                <a:effectLst/>
                <a:latin typeface="Calibri" panose="020F0502020204030204" pitchFamily="34" charset="0"/>
                <a:ea typeface="Calibri" panose="020F0502020204030204" pitchFamily="34" charset="0"/>
                <a:cs typeface="Times New Roman" panose="02020603050405020304" pitchFamily="18" charset="0"/>
              </a:rPr>
              <a:t>Rejection sensitive dysphoria (RSD) is extreme emotional sensitivity and pain triggered by the perception that a person has been rejected or criticized by important people in their life. It may also be triggered by a sense of falling short—failing to meet their own high standards or others’ expectations.</a:t>
            </a:r>
          </a:p>
          <a:p>
            <a:r>
              <a:rPr lang="en-AU" kern="100" dirty="0">
                <a:effectLst/>
                <a:latin typeface="Calibri" panose="020F0502020204030204" pitchFamily="34" charset="0"/>
                <a:ea typeface="Calibri" panose="020F0502020204030204" pitchFamily="34" charset="0"/>
                <a:cs typeface="Times New Roman" panose="02020603050405020304" pitchFamily="18" charset="0"/>
              </a:rPr>
              <a:t>Reactions are unbearable, restricting, and highly impairing.</a:t>
            </a:r>
          </a:p>
          <a:p>
            <a:endParaRPr lang="en-US" dirty="0"/>
          </a:p>
        </p:txBody>
      </p:sp>
    </p:spTree>
    <p:extLst>
      <p:ext uri="{BB962C8B-B14F-4D97-AF65-F5344CB8AC3E}">
        <p14:creationId xmlns:p14="http://schemas.microsoft.com/office/powerpoint/2010/main" val="99411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7152-273C-2754-295C-2513C5C55663}"/>
              </a:ext>
            </a:extLst>
          </p:cNvPr>
          <p:cNvSpPr>
            <a:spLocks noGrp="1"/>
          </p:cNvSpPr>
          <p:nvPr>
            <p:ph type="title"/>
          </p:nvPr>
        </p:nvSpPr>
        <p:spPr/>
        <p:txBody>
          <a:bodyPr>
            <a:normAutofit fontScale="90000"/>
          </a:bodyPr>
          <a:lstStyle/>
          <a:p>
            <a:r>
              <a:rPr lang="en-US" sz="4400" kern="100" dirty="0">
                <a:effectLst/>
                <a:latin typeface="Calibri" panose="020F0502020204030204" pitchFamily="34" charset="0"/>
                <a:ea typeface="Calibri" panose="020F0502020204030204" pitchFamily="34" charset="0"/>
                <a:cs typeface="Times New Roman" panose="02020603050405020304" pitchFamily="18" charset="0"/>
              </a:rPr>
              <a:t>Demand avoidance</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558D478-0470-084F-709A-B7F425F0BC94}"/>
              </a:ext>
            </a:extLst>
          </p:cNvPr>
          <p:cNvSpPr>
            <a:spLocks noGrp="1"/>
          </p:cNvSpPr>
          <p:nvPr>
            <p:ph idx="1"/>
          </p:nvPr>
        </p:nvSpPr>
        <p:spPr>
          <a:xfrm>
            <a:off x="565150" y="1628394"/>
            <a:ext cx="7335835" cy="4344894"/>
          </a:xfrm>
        </p:spPr>
        <p:txBody>
          <a:bodyPr>
            <a:normAutofit fontScale="92500"/>
          </a:bodyPr>
          <a:lstStyle/>
          <a:p>
            <a:r>
              <a:rPr lang="en-AU" dirty="0">
                <a:effectLst/>
                <a:latin typeface="Times New Roman" panose="02020603050405020304" pitchFamily="18" charset="0"/>
                <a:ea typeface="Times New Roman" panose="02020603050405020304" pitchFamily="18" charset="0"/>
              </a:rPr>
              <a:t>Autistic people may avoid demands or situations that trigger anxiety or sensory overload, disrupt routines, involve transitioning from one activity to another, and activities/events that they don’t see the point of or have any interest in.</a:t>
            </a:r>
          </a:p>
          <a:p>
            <a:r>
              <a:rPr lang="en-AU" dirty="0">
                <a:effectLst/>
                <a:latin typeface="Times New Roman" panose="02020603050405020304" pitchFamily="18" charset="0"/>
                <a:ea typeface="Times New Roman" panose="02020603050405020304" pitchFamily="18" charset="0"/>
              </a:rPr>
              <a:t>They may refuse, withdraw, ‘shutdown’ or escape in order to avoid these things.</a:t>
            </a:r>
          </a:p>
          <a:p>
            <a:r>
              <a:rPr lang="en-AU" dirty="0">
                <a:effectLst/>
                <a:latin typeface="Times New Roman" panose="02020603050405020304" pitchFamily="18" charset="0"/>
                <a:ea typeface="Times New Roman" panose="02020603050405020304" pitchFamily="18" charset="0"/>
              </a:rPr>
              <a:t>Helpful approaches include addressing sensory issues, helping individuals adjust to new situations (for instance by using visuals or social stories), keeping to a predictable routine, giving plenty of notice about any changes or accepting that avoiding some things is perfectly acceptable.</a:t>
            </a:r>
          </a:p>
          <a:p>
            <a:endParaRPr lang="en-US" dirty="0"/>
          </a:p>
        </p:txBody>
      </p:sp>
    </p:spTree>
    <p:extLst>
      <p:ext uri="{BB962C8B-B14F-4D97-AF65-F5344CB8AC3E}">
        <p14:creationId xmlns:p14="http://schemas.microsoft.com/office/powerpoint/2010/main" val="138899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B254B-F8F9-DA03-816C-1669BF8FF003}"/>
              </a:ext>
            </a:extLst>
          </p:cNvPr>
          <p:cNvSpPr>
            <a:spLocks noGrp="1"/>
          </p:cNvSpPr>
          <p:nvPr>
            <p:ph idx="1"/>
          </p:nvPr>
        </p:nvSpPr>
        <p:spPr>
          <a:xfrm>
            <a:off x="553427" y="187569"/>
            <a:ext cx="9950450" cy="5761228"/>
          </a:xfrm>
        </p:spPr>
        <p:txBody>
          <a:bodyPr>
            <a:normAutofit/>
          </a:bodyPr>
          <a:lstStyle/>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Part one:</a:t>
            </a:r>
            <a:endParaRPr lang="en-A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Understanding Autism and ADHD</a:t>
            </a:r>
          </a:p>
          <a:p>
            <a:pPr marL="0" indent="0">
              <a:buNone/>
            </a:pPr>
            <a:r>
              <a:rPr lang="en-US" sz="3600" kern="100" dirty="0">
                <a:latin typeface="Calibri" panose="020F0502020204030204" pitchFamily="34" charset="0"/>
                <a:ea typeface="Calibri" panose="020F0502020204030204" pitchFamily="34" charset="0"/>
                <a:cs typeface="Times New Roman" panose="02020603050405020304" pitchFamily="18" charset="0"/>
              </a:rPr>
              <a:t>today</a:t>
            </a:r>
            <a:endParaRPr lang="en-AU"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AU"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Part two:</a:t>
            </a:r>
            <a:endParaRPr lang="en-A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Teaching Alexander Technique in the context of Neurodivergence</a:t>
            </a:r>
          </a:p>
          <a:p>
            <a:pPr marL="0" indent="0">
              <a:buNone/>
            </a:pPr>
            <a:r>
              <a:rPr lang="en-AU" sz="3600" kern="100" dirty="0">
                <a:effectLst/>
                <a:latin typeface="Calibri" panose="020F0502020204030204" pitchFamily="34" charset="0"/>
                <a:ea typeface="Calibri" panose="020F0502020204030204" pitchFamily="34" charset="0"/>
                <a:cs typeface="Times New Roman" panose="02020603050405020304" pitchFamily="18" charset="0"/>
              </a:rPr>
              <a:t>29 November</a:t>
            </a: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05013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0ACF-FDAA-3A55-50BD-3831C1935902}"/>
              </a:ext>
            </a:extLst>
          </p:cNvPr>
          <p:cNvSpPr>
            <a:spLocks noGrp="1"/>
          </p:cNvSpPr>
          <p:nvPr>
            <p:ph type="title"/>
          </p:nvPr>
        </p:nvSpPr>
        <p:spPr/>
        <p:txBody>
          <a:bodyPr>
            <a:normAutofit fontScale="90000"/>
          </a:bodyPr>
          <a:lstStyle/>
          <a:p>
            <a:r>
              <a:rPr lang="en-US" dirty="0"/>
              <a:t>Pathological Demand Avoidance</a:t>
            </a:r>
          </a:p>
        </p:txBody>
      </p:sp>
      <p:sp>
        <p:nvSpPr>
          <p:cNvPr id="3" name="Content Placeholder 2">
            <a:extLst>
              <a:ext uri="{FF2B5EF4-FFF2-40B4-BE49-F238E27FC236}">
                <a16:creationId xmlns:a16="http://schemas.microsoft.com/office/drawing/2014/main" id="{663A502E-C581-295E-F11C-06DB382CF796}"/>
              </a:ext>
            </a:extLst>
          </p:cNvPr>
          <p:cNvSpPr>
            <a:spLocks noGrp="1"/>
          </p:cNvSpPr>
          <p:nvPr>
            <p:ph idx="1"/>
          </p:nvPr>
        </p:nvSpPr>
        <p:spPr/>
        <p:txBody>
          <a:bodyPr>
            <a:normAutofit fontScale="92500" lnSpcReduction="20000"/>
          </a:bodyPr>
          <a:lstStyle/>
          <a:p>
            <a:pPr marL="342900" lvl="0" indent="-342900">
              <a:buSzPts val="1000"/>
              <a:buFont typeface="Symbol" pitchFamily="2" charset="2"/>
              <a:buChar char=""/>
              <a:tabLst>
                <a:tab pos="457200" algn="l"/>
              </a:tabLst>
            </a:pPr>
            <a:r>
              <a:rPr lang="en-AU" sz="2400" kern="0" dirty="0">
                <a:effectLst/>
                <a:latin typeface="Times New Roman" panose="02020603050405020304" pitchFamily="18" charset="0"/>
                <a:ea typeface="Times New Roman" panose="02020603050405020304" pitchFamily="18" charset="0"/>
                <a:cs typeface="Times New Roman" panose="02020603050405020304" pitchFamily="18" charset="0"/>
              </a:rPr>
              <a:t>many everyday demands are avoided simply because they are demands. Some people explain that it’s the expectation (from someone else or yourself) which leads to a feeling of lack of control, then anxiety increases and panic can set in</a:t>
            </a: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2400" kern="0" dirty="0">
                <a:effectLst/>
                <a:latin typeface="Times New Roman" panose="02020603050405020304" pitchFamily="18" charset="0"/>
                <a:ea typeface="Times New Roman" panose="02020603050405020304" pitchFamily="18" charset="0"/>
                <a:cs typeface="Times New Roman" panose="02020603050405020304" pitchFamily="18" charset="0"/>
              </a:rPr>
              <a:t>in addition, there can be an ‘irrational quality’ to the avoidance – for instance, a seemingly dramatic reaction to a tiny request, or the feeling of hunger inexplicably stopping someone from being able to eat</a:t>
            </a: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AU"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avoidance can vary, depending on an individual’s capacity for demands at the time, their level of anxiety, their overall health/well-being or the environment (people, places and things).</a:t>
            </a: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5612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3F89-5DD5-4F64-87A4-AF12BC3ACA11}"/>
              </a:ext>
            </a:extLst>
          </p:cNvPr>
          <p:cNvSpPr>
            <a:spLocks noGrp="1"/>
          </p:cNvSpPr>
          <p:nvPr>
            <p:ph type="title"/>
          </p:nvPr>
        </p:nvSpPr>
        <p:spPr/>
        <p:txBody>
          <a:bodyPr>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C</a:t>
            </a:r>
            <a:r>
              <a:rPr lang="en-US" dirty="0">
                <a:effectLst/>
                <a:latin typeface="Calibri" panose="020F0502020204030204" pitchFamily="34" charset="0"/>
                <a:ea typeface="Calibri" panose="020F0502020204030204" pitchFamily="34" charset="0"/>
                <a:cs typeface="Times New Roman" panose="02020603050405020304" pitchFamily="18" charset="0"/>
              </a:rPr>
              <a:t>oordination/movement/bodies</a:t>
            </a:r>
            <a:r>
              <a:rPr lang="en-AU" dirty="0">
                <a:effectLst/>
              </a:rPr>
              <a:t> </a:t>
            </a:r>
            <a:endParaRPr lang="en-US" dirty="0"/>
          </a:p>
        </p:txBody>
      </p:sp>
      <p:sp>
        <p:nvSpPr>
          <p:cNvPr id="3" name="Content Placeholder 2">
            <a:extLst>
              <a:ext uri="{FF2B5EF4-FFF2-40B4-BE49-F238E27FC236}">
                <a16:creationId xmlns:a16="http://schemas.microsoft.com/office/drawing/2014/main" id="{4AD681E8-DA6C-14C1-2C87-492F43C6DAAE}"/>
              </a:ext>
            </a:extLst>
          </p:cNvPr>
          <p:cNvSpPr>
            <a:spLocks noGrp="1"/>
          </p:cNvSpPr>
          <p:nvPr>
            <p:ph idx="1"/>
          </p:nvPr>
        </p:nvSpPr>
        <p:spPr/>
        <p:txBody>
          <a:bodyPr>
            <a:normAutofit lnSpcReduction="10000"/>
          </a:body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ifficulties with posture, coordination and motor planning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both gross and fine motor delays and/or atypical motor patterns</a:t>
            </a: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poor balance</a:t>
            </a: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atypical gait</a:t>
            </a: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difficulties with coordinating across R and L sides of the body</a:t>
            </a: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low muscle tone</a:t>
            </a: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problems with handwriting</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Dyspraxia- brain based motor disorder, affecting fine and gross motor skills, motor planning, and coordination</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Hypermobility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32962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D7E0-2E06-65BD-9B6F-7A60DE54C56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DBFAE1E-65F3-B09F-B61B-EA0227785734}"/>
              </a:ext>
            </a:extLst>
          </p:cNvPr>
          <p:cNvSpPr>
            <a:spLocks noGrp="1"/>
          </p:cNvSpPr>
          <p:nvPr>
            <p:ph idx="1"/>
          </p:nvPr>
        </p:nvSpPr>
        <p:spPr/>
        <p:txBody>
          <a:bodyPr>
            <a:normAutofit fontScale="92500" lnSpcReduction="200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Unmasking Autism by Dr Devon Price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Neuroqueer.com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Dr Nick Walker</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Yellow Ladybugs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Reframingautism.org.au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Look for resources written by ND people, notice use of language</a:t>
            </a:r>
          </a:p>
          <a:p>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Neurodivergent Woman podcast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Instagram:</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Neurowild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_</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_</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kristyforbes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45474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E0341-D38D-2572-2FAC-F9F9F3D95DF1}"/>
              </a:ext>
            </a:extLst>
          </p:cNvPr>
          <p:cNvSpPr>
            <a:spLocks noGrp="1"/>
          </p:cNvSpPr>
          <p:nvPr>
            <p:ph idx="1"/>
          </p:nvPr>
        </p:nvSpPr>
        <p:spPr/>
        <p:txBody>
          <a:bodyPr>
            <a:normAutofit/>
          </a:bodyPr>
          <a:lstStyle/>
          <a:p>
            <a:pPr marL="0" indent="0" algn="ctr">
              <a:buNone/>
            </a:pPr>
            <a:r>
              <a:rPr lang="en-US" sz="3600" dirty="0"/>
              <a:t>Jane Azul</a:t>
            </a:r>
          </a:p>
          <a:p>
            <a:pPr marL="0" indent="0" algn="ctr">
              <a:buNone/>
            </a:pPr>
            <a:r>
              <a:rPr lang="en-US" sz="3600" dirty="0" err="1"/>
              <a:t>atbendigo@gmail.com</a:t>
            </a:r>
            <a:endParaRPr lang="en-US" sz="3600" dirty="0"/>
          </a:p>
        </p:txBody>
      </p:sp>
    </p:spTree>
    <p:extLst>
      <p:ext uri="{BB962C8B-B14F-4D97-AF65-F5344CB8AC3E}">
        <p14:creationId xmlns:p14="http://schemas.microsoft.com/office/powerpoint/2010/main" val="391665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356B-3C6B-5FF7-340C-E2C29AD0123B}"/>
              </a:ext>
            </a:extLst>
          </p:cNvPr>
          <p:cNvSpPr>
            <a:spLocks noGrp="1"/>
          </p:cNvSpPr>
          <p:nvPr>
            <p:ph type="title"/>
          </p:nvPr>
        </p:nvSpPr>
        <p:spPr>
          <a:xfrm>
            <a:off x="729273" y="2160016"/>
            <a:ext cx="7335835" cy="1268984"/>
          </a:xfrm>
        </p:spPr>
        <p:txBody>
          <a:bodyPr>
            <a:normAutofit fontScale="90000"/>
          </a:bodyPr>
          <a:lstStyle/>
          <a:p>
            <a:r>
              <a:rPr lang="en-US" sz="5300" kern="100" dirty="0">
                <a:effectLst/>
                <a:latin typeface="Calibri" panose="020F0502020204030204" pitchFamily="34" charset="0"/>
                <a:ea typeface="Calibri" panose="020F0502020204030204" pitchFamily="34" charset="0"/>
                <a:cs typeface="Times New Roman" panose="02020603050405020304" pitchFamily="18" charset="0"/>
              </a:rPr>
              <a:t>Let’s come to quiet </a:t>
            </a:r>
            <a:br>
              <a:rPr lang="en-US" sz="5300" kern="100" dirty="0">
                <a:effectLst/>
                <a:latin typeface="Calibri" panose="020F0502020204030204" pitchFamily="34" charset="0"/>
                <a:ea typeface="Calibri" panose="020F0502020204030204" pitchFamily="34" charset="0"/>
                <a:cs typeface="Times New Roman" panose="02020603050405020304" pitchFamily="18" charset="0"/>
              </a:rPr>
            </a:br>
            <a:r>
              <a:rPr lang="en-US" sz="5300" kern="100" dirty="0">
                <a:effectLst/>
                <a:latin typeface="Calibri" panose="020F0502020204030204" pitchFamily="34" charset="0"/>
                <a:ea typeface="Calibri" panose="020F0502020204030204" pitchFamily="34" charset="0"/>
                <a:cs typeface="Times New Roman" panose="02020603050405020304" pitchFamily="18" charset="0"/>
              </a:rPr>
              <a:t>with </a:t>
            </a:r>
            <a:br>
              <a:rPr lang="en-US" sz="5300" kern="100" dirty="0">
                <a:effectLst/>
                <a:latin typeface="Calibri" panose="020F0502020204030204" pitchFamily="34" charset="0"/>
                <a:ea typeface="Calibri" panose="020F0502020204030204" pitchFamily="34" charset="0"/>
                <a:cs typeface="Times New Roman" panose="02020603050405020304" pitchFamily="18" charset="0"/>
              </a:rPr>
            </a:br>
            <a:r>
              <a:rPr lang="en-US" sz="5300" kern="100" dirty="0">
                <a:effectLst/>
                <a:latin typeface="Calibri" panose="020F0502020204030204" pitchFamily="34" charset="0"/>
                <a:ea typeface="Calibri" panose="020F0502020204030204" pitchFamily="34" charset="0"/>
                <a:cs typeface="Times New Roman" panose="02020603050405020304" pitchFamily="18" charset="0"/>
              </a:rPr>
              <a:t>spatial awareness…</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77699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346DC-314F-5FED-4C60-0E9EFEDBCB42}"/>
              </a:ext>
            </a:extLst>
          </p:cNvPr>
          <p:cNvSpPr>
            <a:spLocks noGrp="1"/>
          </p:cNvSpPr>
          <p:nvPr>
            <p:ph idx="1"/>
          </p:nvPr>
        </p:nvSpPr>
        <p:spPr>
          <a:xfrm>
            <a:off x="213457" y="354661"/>
            <a:ext cx="7335835" cy="5248970"/>
          </a:xfrm>
        </p:spPr>
        <p:txBody>
          <a:bodyPr>
            <a:normAutofit fontScale="85000" lnSpcReduction="20000"/>
          </a:bodyPr>
          <a:lstStyle/>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Attention: What did you notice about </a:t>
            </a:r>
            <a:r>
              <a:rPr lang="en-US" sz="3200" kern="100" dirty="0">
                <a:latin typeface="Calibri" panose="020F0502020204030204" pitchFamily="34" charset="0"/>
                <a:ea typeface="Calibri" panose="020F0502020204030204" pitchFamily="34" charset="0"/>
                <a:cs typeface="Times New Roman" panose="02020603050405020304" pitchFamily="18" charset="0"/>
              </a:rPr>
              <a:t>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he quality of your attention?</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Sensory processing: What did you notice about the information you seem to get from your senses?</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Emotions: Did emotions come up- what was that like?</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Thinking: Did you notice detail, big picture?</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Did you notice the rate of your thoughts?</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What did you notice about the content of your thoughts?</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Interoception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did you notice things about your body/internal experience?</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7272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DB11-8936-E164-ADED-91BD05E7E2D2}"/>
              </a:ext>
            </a:extLst>
          </p:cNvPr>
          <p:cNvSpPr>
            <a:spLocks noGrp="1"/>
          </p:cNvSpPr>
          <p:nvPr>
            <p:ph type="title"/>
          </p:nvPr>
        </p:nvSpPr>
        <p:spPr/>
        <p:txBody>
          <a:bodyPr/>
          <a:lstStyle/>
          <a:p>
            <a:r>
              <a:rPr lang="en-US" dirty="0"/>
              <a:t>A little about me…</a:t>
            </a:r>
          </a:p>
        </p:txBody>
      </p:sp>
      <p:sp>
        <p:nvSpPr>
          <p:cNvPr id="3" name="Content Placeholder 2">
            <a:extLst>
              <a:ext uri="{FF2B5EF4-FFF2-40B4-BE49-F238E27FC236}">
                <a16:creationId xmlns:a16="http://schemas.microsoft.com/office/drawing/2014/main" id="{FE8B1D24-4867-69E1-CA7B-CC1945257F6D}"/>
              </a:ext>
            </a:extLst>
          </p:cNvPr>
          <p:cNvSpPr>
            <a:spLocks noGrp="1"/>
          </p:cNvSpPr>
          <p:nvPr>
            <p:ph idx="1"/>
          </p:nvPr>
        </p:nvSpPr>
        <p:spPr/>
        <p:txBody>
          <a:bodyPr>
            <a:normAutofit fontScale="92500" lnSpcReduction="10000"/>
          </a:bodyPr>
          <a:lstStyle/>
          <a:p>
            <a:pPr marL="342900" lvl="0" indent="-342900" rtl="0">
              <a:buFont typeface="Arial" panose="020B0604020202020204" pitchFamily="34" charset="0"/>
              <a:buChar char="•"/>
              <a:tabLst>
                <a:tab pos="457200" algn="l"/>
              </a:tabLs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Teaching AT since Dec 2007</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Working in mental health since 1997</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Currently working in perinatal mental health</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Increasingly aware of ND in the people I work with- both mental health and AT</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Autistic</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071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15DF-21F0-39E4-AFAE-31E2D932797C}"/>
              </a:ext>
            </a:extLst>
          </p:cNvPr>
          <p:cNvSpPr>
            <a:spLocks noGrp="1"/>
          </p:cNvSpPr>
          <p:nvPr>
            <p:ph type="title"/>
          </p:nvPr>
        </p:nvSpPr>
        <p:spPr/>
        <p:txBody>
          <a:bodyPr/>
          <a:lstStyle/>
          <a:p>
            <a:r>
              <a:rPr lang="en-US" sz="3600" kern="100" dirty="0">
                <a:effectLst/>
                <a:latin typeface="Calibri" panose="020F0502020204030204" pitchFamily="34" charset="0"/>
                <a:ea typeface="Calibri" panose="020F0502020204030204" pitchFamily="34" charset="0"/>
                <a:cs typeface="Times New Roman" panose="02020603050405020304" pitchFamily="18" charset="0"/>
              </a:rPr>
              <a:t>Neurodiversity</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DCCF5AA-D767-86C9-5386-2D0B74F8F1FD}"/>
              </a:ext>
            </a:extLst>
          </p:cNvPr>
          <p:cNvSpPr>
            <a:spLocks noGrp="1"/>
          </p:cNvSpPr>
          <p:nvPr>
            <p:ph idx="1"/>
          </p:nvPr>
        </p:nvSpPr>
        <p:spPr>
          <a:xfrm>
            <a:off x="565150" y="1729095"/>
            <a:ext cx="7335835" cy="4358015"/>
          </a:xfrm>
        </p:spPr>
        <p:txBody>
          <a:bodyPr>
            <a:normAutofit fontScale="92500" lnSpcReduction="20000"/>
          </a:bodyPr>
          <a:lstStyle/>
          <a:p>
            <a:r>
              <a:rPr lang="en-US" sz="3400" kern="100" dirty="0">
                <a:effectLst/>
                <a:latin typeface="Calibri" panose="020F0502020204030204" pitchFamily="34" charset="0"/>
                <a:ea typeface="Calibri" panose="020F0502020204030204" pitchFamily="34" charset="0"/>
                <a:cs typeface="Times New Roman" panose="02020603050405020304" pitchFamily="18" charset="0"/>
              </a:rPr>
              <a:t>The near infinite variation in neurocognitive functioning that occurs within the human species</a:t>
            </a:r>
            <a:endParaRPr lang="en-AU" sz="3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400" kern="100" dirty="0">
                <a:effectLst/>
                <a:latin typeface="Calibri" panose="020F0502020204030204" pitchFamily="34" charset="0"/>
                <a:ea typeface="Calibri" panose="020F0502020204030204" pitchFamily="34" charset="0"/>
                <a:cs typeface="Times New Roman" panose="02020603050405020304" pitchFamily="18" charset="0"/>
              </a:rPr>
              <a:t> No mind is the same as another; there is no one standard way to have a mind/brain/Nervous System</a:t>
            </a:r>
            <a:endParaRPr lang="en-AU" sz="3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400" kern="100" dirty="0">
                <a:latin typeface="Calibri" panose="020F0502020204030204" pitchFamily="34" charset="0"/>
                <a:ea typeface="Calibri" panose="020F0502020204030204" pitchFamily="34" charset="0"/>
                <a:cs typeface="Times New Roman" panose="02020603050405020304" pitchFamily="18" charset="0"/>
              </a:rPr>
              <a:t>D</a:t>
            </a:r>
            <a:r>
              <a:rPr lang="en-US" sz="3400" kern="100" dirty="0">
                <a:effectLst/>
                <a:latin typeface="Calibri" panose="020F0502020204030204" pitchFamily="34" charset="0"/>
                <a:ea typeface="Calibri" panose="020F0502020204030204" pitchFamily="34" charset="0"/>
                <a:cs typeface="Times New Roman" panose="02020603050405020304" pitchFamily="18" charset="0"/>
              </a:rPr>
              <a:t>iversity among humans is intrinsically a good and valuable thing, a vital thing to preserve and nurture, and a vital source of learning, creativity and innovation </a:t>
            </a:r>
            <a:endParaRPr lang="en-AU" sz="3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813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2C0F-B212-9442-42B1-0443503A5B4A}"/>
              </a:ext>
            </a:extLst>
          </p:cNvPr>
          <p:cNvSpPr>
            <a:spLocks noGrp="1"/>
          </p:cNvSpPr>
          <p:nvPr>
            <p:ph type="title"/>
          </p:nvPr>
        </p:nvSpPr>
        <p:spPr/>
        <p:txBody>
          <a:bodyPr/>
          <a:lstStyle/>
          <a:p>
            <a:r>
              <a:rPr lang="en-US" sz="3600" kern="100" dirty="0">
                <a:effectLst/>
                <a:latin typeface="Calibri" panose="020F0502020204030204" pitchFamily="34" charset="0"/>
                <a:ea typeface="Calibri" panose="020F0502020204030204" pitchFamily="34" charset="0"/>
                <a:cs typeface="Times New Roman" panose="02020603050405020304" pitchFamily="18" charset="0"/>
              </a:rPr>
              <a:t>Neurodivergent (ND)</a:t>
            </a:r>
            <a:br>
              <a:rPr lang="en-A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C73196B-BC62-C0C8-035C-262199537146}"/>
              </a:ext>
            </a:extLst>
          </p:cNvPr>
          <p:cNvSpPr>
            <a:spLocks noGrp="1"/>
          </p:cNvSpPr>
          <p:nvPr>
            <p:ph idx="1"/>
          </p:nvPr>
        </p:nvSpPr>
        <p:spPr/>
        <p:txBody>
          <a:bodyPr>
            <a:normAutofit lnSpcReduction="10000"/>
          </a:bodyPr>
          <a:lstStyle/>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 identity term to describe a person who functions in a way that diverges from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neuronormativity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There are many different ways to be neurodivergent</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Neurodivergence is an identity and a culture</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6394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596B29-28E3-51B6-AC05-88F551667988}"/>
              </a:ext>
            </a:extLst>
          </p:cNvPr>
          <p:cNvSpPr>
            <a:spLocks noGrp="1"/>
          </p:cNvSpPr>
          <p:nvPr>
            <p:ph idx="1"/>
          </p:nvPr>
        </p:nvSpPr>
        <p:spPr>
          <a:xfrm>
            <a:off x="600319" y="612569"/>
            <a:ext cx="7335835" cy="4873831"/>
          </a:xfrm>
        </p:spPr>
        <p:txBody>
          <a:bodyPr>
            <a:normAutofit fontScale="70000" lnSpcReduction="20000"/>
          </a:bodyPr>
          <a:lstStyle/>
          <a:p>
            <a:pPr marL="0" indent="0">
              <a:buNone/>
            </a:pP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Neurominorities</a:t>
            </a:r>
            <a:endParaRPr lang="en-AU" sz="34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900" kern="100" dirty="0">
                <a:effectLst/>
                <a:latin typeface="Calibri" panose="020F0502020204030204" pitchFamily="34" charset="0"/>
                <a:ea typeface="Calibri" panose="020F0502020204030204" pitchFamily="34" charset="0"/>
                <a:cs typeface="Times New Roman" panose="02020603050405020304" pitchFamily="18" charset="0"/>
              </a:rPr>
              <a:t>Groups with shared neurocognitive characteristics and commonalities of experience, constitute a potential basis for community, cultural identity, shared knowledge, and communal resistance to oppression and hegemonic normativity</a:t>
            </a:r>
            <a:endParaRPr lang="en-AU" sz="2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400" b="1" kern="100" dirty="0" err="1">
                <a:effectLst/>
                <a:latin typeface="Calibri" panose="020F0502020204030204" pitchFamily="34" charset="0"/>
                <a:ea typeface="Calibri" panose="020F0502020204030204" pitchFamily="34" charset="0"/>
                <a:cs typeface="Times New Roman" panose="02020603050405020304" pitchFamily="18" charset="0"/>
              </a:rPr>
              <a:t>Neuronormativity</a:t>
            </a:r>
            <a:endParaRPr lang="en-AU" sz="34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900" kern="100" dirty="0">
                <a:effectLst/>
                <a:latin typeface="Calibri" panose="020F0502020204030204" pitchFamily="34" charset="0"/>
                <a:ea typeface="Calibri" panose="020F0502020204030204" pitchFamily="34" charset="0"/>
                <a:cs typeface="Times New Roman" panose="02020603050405020304" pitchFamily="18" charset="0"/>
              </a:rPr>
              <a:t>A system of belief that reinforces a set of standards, expectations, norms and ideals that </a:t>
            </a:r>
            <a:r>
              <a:rPr lang="en-US" sz="2900" kern="100" dirty="0" err="1">
                <a:effectLst/>
                <a:latin typeface="Calibri" panose="020F0502020204030204" pitchFamily="34" charset="0"/>
                <a:ea typeface="Calibri" panose="020F0502020204030204" pitchFamily="34" charset="0"/>
                <a:cs typeface="Times New Roman" panose="02020603050405020304" pitchFamily="18" charset="0"/>
              </a:rPr>
              <a:t>centre</a:t>
            </a:r>
            <a:r>
              <a:rPr lang="en-US" sz="2900" kern="100" dirty="0">
                <a:effectLst/>
                <a:latin typeface="Calibri" panose="020F0502020204030204" pitchFamily="34" charset="0"/>
                <a:ea typeface="Calibri" panose="020F0502020204030204" pitchFamily="34" charset="0"/>
                <a:cs typeface="Times New Roman" panose="02020603050405020304" pitchFamily="18" charset="0"/>
              </a:rPr>
              <a:t> a particular way of functioning as the right way to function</a:t>
            </a:r>
            <a:endParaRPr lang="en-AU"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2900" kern="100" dirty="0">
                <a:effectLst/>
                <a:latin typeface="Calibri" panose="020F0502020204030204" pitchFamily="34" charset="0"/>
                <a:ea typeface="Calibri" panose="020F0502020204030204" pitchFamily="34" charset="0"/>
                <a:cs typeface="Times New Roman" panose="02020603050405020304" pitchFamily="18" charset="0"/>
              </a:rPr>
            </a:br>
            <a:r>
              <a:rPr lang="en-US" sz="3400" b="1" kern="100" dirty="0">
                <a:effectLst/>
                <a:latin typeface="Calibri" panose="020F0502020204030204" pitchFamily="34" charset="0"/>
                <a:ea typeface="Calibri" panose="020F0502020204030204" pitchFamily="34" charset="0"/>
                <a:cs typeface="Times New Roman" panose="02020603050405020304" pitchFamily="18" charset="0"/>
              </a:rPr>
              <a:t>Neurotypical (NT)</a:t>
            </a:r>
            <a:endParaRPr lang="en-AU" sz="34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2900" kern="100" dirty="0">
                <a:effectLst/>
                <a:latin typeface="Calibri" panose="020F0502020204030204" pitchFamily="34" charset="0"/>
                <a:ea typeface="Calibri" panose="020F0502020204030204" pitchFamily="34" charset="0"/>
                <a:cs typeface="Times New Roman" panose="02020603050405020304" pitchFamily="18" charset="0"/>
              </a:rPr>
              <a:t>A neurotypical person is </a:t>
            </a:r>
            <a:r>
              <a:rPr lang="en-AU" sz="2900" i="0" kern="100" dirty="0">
                <a:effectLst/>
                <a:latin typeface="Calibri" panose="020F0502020204030204" pitchFamily="34" charset="0"/>
                <a:ea typeface="Calibri" panose="020F0502020204030204" pitchFamily="34" charset="0"/>
                <a:cs typeface="Times New Roman" panose="02020603050405020304" pitchFamily="18" charset="0"/>
              </a:rPr>
              <a:t>an individual who thinks, perceives, and behaves in ways that are considered the</a:t>
            </a:r>
            <a:r>
              <a:rPr lang="en-AU" sz="29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2900" kern="100" dirty="0">
                <a:effectLst/>
                <a:latin typeface="Calibri" panose="020F0502020204030204" pitchFamily="34" charset="0"/>
                <a:ea typeface="Calibri" panose="020F0502020204030204" pitchFamily="34" charset="0"/>
                <a:cs typeface="Times New Roman" panose="02020603050405020304" pitchFamily="18" charset="0"/>
              </a:rPr>
              <a:t>norm by the general population</a:t>
            </a:r>
          </a:p>
          <a:p>
            <a:endParaRPr lang="en-US" dirty="0"/>
          </a:p>
        </p:txBody>
      </p:sp>
    </p:spTree>
    <p:extLst>
      <p:ext uri="{BB962C8B-B14F-4D97-AF65-F5344CB8AC3E}">
        <p14:creationId xmlns:p14="http://schemas.microsoft.com/office/powerpoint/2010/main" val="2295153062"/>
      </p:ext>
    </p:extLst>
  </p:cSld>
  <p:clrMapOvr>
    <a:masterClrMapping/>
  </p:clrMapOvr>
</p:sld>
</file>

<file path=ppt/theme/theme1.xml><?xml version="1.0" encoding="utf-8"?>
<a:theme xmlns:a="http://schemas.openxmlformats.org/drawingml/2006/main" name="PunchcardVTI">
  <a:themeElements>
    <a:clrScheme name="AnalogousFromRegularSeed_2SEEDS">
      <a:dk1>
        <a:srgbClr val="000000"/>
      </a:dk1>
      <a:lt1>
        <a:srgbClr val="FFFFFF"/>
      </a:lt1>
      <a:dk2>
        <a:srgbClr val="1B2130"/>
      </a:dk2>
      <a:lt2>
        <a:srgbClr val="F0F0F3"/>
      </a:lt2>
      <a:accent1>
        <a:srgbClr val="9FA812"/>
      </a:accent1>
      <a:accent2>
        <a:srgbClr val="D19325"/>
      </a:accent2>
      <a:accent3>
        <a:srgbClr val="6CB220"/>
      </a:accent3>
      <a:accent4>
        <a:srgbClr val="1798D5"/>
      </a:accent4>
      <a:accent5>
        <a:srgbClr val="295BE7"/>
      </a:accent5>
      <a:accent6>
        <a:srgbClr val="482DD9"/>
      </a:accent6>
      <a:hlink>
        <a:srgbClr val="473FBF"/>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12227</TotalTime>
  <Words>2257</Words>
  <Application>Microsoft Macintosh PowerPoint</Application>
  <PresentationFormat>Widescreen</PresentationFormat>
  <Paragraphs>210</Paragraphs>
  <Slides>33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Neue Haas Grotesk Text Pro</vt:lpstr>
      <vt:lpstr>Symbol</vt:lpstr>
      <vt:lpstr>Times New Roman</vt:lpstr>
      <vt:lpstr>PunchcardVTI</vt:lpstr>
      <vt:lpstr>Neurodivergence  and the Alexander Technique</vt:lpstr>
      <vt:lpstr>Acknowledgement of Country</vt:lpstr>
      <vt:lpstr>PowerPoint Presentation</vt:lpstr>
      <vt:lpstr>Let’s come to quiet  with  spatial awareness… </vt:lpstr>
      <vt:lpstr>PowerPoint Presentation</vt:lpstr>
      <vt:lpstr>A little about me…</vt:lpstr>
      <vt:lpstr>Neurodiversity </vt:lpstr>
      <vt:lpstr>Neurodivergent (ND) </vt:lpstr>
      <vt:lpstr>PowerPoint Presentation</vt:lpstr>
      <vt:lpstr>PowerPoint Presentation</vt:lpstr>
      <vt:lpstr>Social Model of Disability </vt:lpstr>
      <vt:lpstr>PowerPoint Presentation</vt:lpstr>
      <vt:lpstr>Ableism </vt:lpstr>
      <vt:lpstr>Importance of language </vt:lpstr>
      <vt:lpstr>Autism DSM-5 criteria</vt:lpstr>
      <vt:lpstr>PowerPoint Presentation</vt:lpstr>
      <vt:lpstr> </vt:lpstr>
      <vt:lpstr>PowerPoint Presentation</vt:lpstr>
      <vt:lpstr>PowerPoint Presentation</vt:lpstr>
      <vt:lpstr>ADHD</vt:lpstr>
      <vt:lpstr>Inattentive symptoms </vt:lpstr>
      <vt:lpstr>Hyperactive-impulsive symptoms </vt:lpstr>
      <vt:lpstr>PowerPoint Presentation</vt:lpstr>
      <vt:lpstr>Sensory Processing differences</vt:lpstr>
      <vt:lpstr>Double empathy </vt:lpstr>
      <vt:lpstr>Masking </vt:lpstr>
      <vt:lpstr>Masking- examples</vt:lpstr>
      <vt:lpstr>Rejection sensitivity </vt:lpstr>
      <vt:lpstr>Demand avoidance </vt:lpstr>
      <vt:lpstr>Pathological Demand Avoidance</vt:lpstr>
      <vt:lpstr>Coordination/movement/bodies </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Neurodivergence  and the Alexander Technique</dc:title>
  <dc:creator>David Azul</dc:creator>
  <cp:lastModifiedBy>David Azul</cp:lastModifiedBy>
  <cp:revision>14</cp:revision>
  <dcterms:created xsi:type="dcterms:W3CDTF">2023-10-15T07:37:44Z</dcterms:created>
  <dcterms:modified xsi:type="dcterms:W3CDTF">2023-10-25T07:21:34Z</dcterms:modified>
</cp:coreProperties>
</file>