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20"/>
  </p:notesMasterIdLst>
  <p:sldIdLst>
    <p:sldId id="256" r:id="rId2"/>
    <p:sldId id="288" r:id="rId3"/>
    <p:sldId id="257" r:id="rId4"/>
    <p:sldId id="293" r:id="rId5"/>
    <p:sldId id="303" r:id="rId6"/>
    <p:sldId id="294" r:id="rId7"/>
    <p:sldId id="295" r:id="rId8"/>
    <p:sldId id="302" r:id="rId9"/>
    <p:sldId id="296" r:id="rId10"/>
    <p:sldId id="297" r:id="rId11"/>
    <p:sldId id="305" r:id="rId12"/>
    <p:sldId id="298" r:id="rId13"/>
    <p:sldId id="299" r:id="rId14"/>
    <p:sldId id="300" r:id="rId15"/>
    <p:sldId id="301" r:id="rId16"/>
    <p:sldId id="304" r:id="rId17"/>
    <p:sldId id="282"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20"/>
  </p:normalViewPr>
  <p:slideViewPr>
    <p:cSldViewPr snapToGrid="0">
      <p:cViewPr varScale="1">
        <p:scale>
          <a:sx n="114" d="100"/>
          <a:sy n="114" d="100"/>
        </p:scale>
        <p:origin x="5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3C10C-526B-0340-84DE-421A2ACA8F81}" type="datetimeFigureOut">
              <a:rPr lang="en-US" smtClean="0"/>
              <a:t>11/29/23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64729-2C21-CE4D-894E-AC410D1B4F10}" type="slidenum">
              <a:rPr lang="en-US" smtClean="0"/>
              <a:t>‹#›</a:t>
            </a:fld>
            <a:endParaRPr lang="en-US"/>
          </a:p>
        </p:txBody>
      </p:sp>
    </p:spTree>
    <p:extLst>
      <p:ext uri="{BB962C8B-B14F-4D97-AF65-F5344CB8AC3E}">
        <p14:creationId xmlns:p14="http://schemas.microsoft.com/office/powerpoint/2010/main" val="496070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E64729-2C21-CE4D-894E-AC410D1B4F10}" type="slidenum">
              <a:rPr lang="en-US" smtClean="0"/>
              <a:t>4</a:t>
            </a:fld>
            <a:endParaRPr lang="en-US"/>
          </a:p>
        </p:txBody>
      </p:sp>
    </p:spTree>
    <p:extLst>
      <p:ext uri="{BB962C8B-B14F-4D97-AF65-F5344CB8AC3E}">
        <p14:creationId xmlns:p14="http://schemas.microsoft.com/office/powerpoint/2010/main" val="308125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there is a lot of diversity within ND communities- don’t assume that something that was relevant for one person will be relevant for another. </a:t>
            </a:r>
          </a:p>
          <a:p>
            <a:endParaRPr lang="en-US" dirty="0"/>
          </a:p>
          <a:p>
            <a:r>
              <a:rPr lang="en-US" dirty="0"/>
              <a:t>Does the student have a diagnosis?</a:t>
            </a:r>
          </a:p>
          <a:p>
            <a:r>
              <a:rPr lang="en-US" dirty="0"/>
              <a:t>Do they disclose their diagnosis? When? Safety</a:t>
            </a:r>
          </a:p>
          <a:p>
            <a:r>
              <a:rPr lang="en-US" dirty="0"/>
              <a:t>Is the student self identifying?</a:t>
            </a:r>
          </a:p>
          <a:p>
            <a:r>
              <a:rPr lang="en-US" dirty="0"/>
              <a:t>How do they feel about being ND?</a:t>
            </a:r>
          </a:p>
          <a:p>
            <a:r>
              <a:rPr lang="en-US" dirty="0"/>
              <a:t>Your framework- your understanding of ND? Do the work to understand your own style, your views about difference and diversity, ND culture</a:t>
            </a:r>
          </a:p>
          <a:p>
            <a:r>
              <a:rPr lang="en-US" dirty="0"/>
              <a:t>Are you coming from a pathologizing or affirming POV?</a:t>
            </a:r>
          </a:p>
          <a:p>
            <a:r>
              <a:rPr lang="en-US" dirty="0"/>
              <a:t>Language- listen to the language the student uses, follow their lead, show that you are affirming with your language (Neurodivergence, not neurodiversity, not using </a:t>
            </a:r>
            <a:r>
              <a:rPr lang="en-US" dirty="0" err="1"/>
              <a:t>pathologising</a:t>
            </a:r>
            <a:r>
              <a:rPr lang="en-US" dirty="0"/>
              <a:t> language)</a:t>
            </a:r>
          </a:p>
          <a:p>
            <a:r>
              <a:rPr lang="en-US" dirty="0"/>
              <a:t>Space- clear directions, easy to work out what to do, welcoming, give choice to student about where they can be in the space, allow time for processing, safety. </a:t>
            </a:r>
          </a:p>
          <a:p>
            <a:endParaRPr lang="en-US" dirty="0"/>
          </a:p>
          <a:p>
            <a:r>
              <a:rPr lang="en-US" dirty="0"/>
              <a:t>Be curious about your student and how they learn. Attune to what is happening for them in the lesson. </a:t>
            </a:r>
          </a:p>
          <a:p>
            <a:endParaRPr lang="en-US" dirty="0"/>
          </a:p>
        </p:txBody>
      </p:sp>
      <p:sp>
        <p:nvSpPr>
          <p:cNvPr id="4" name="Slide Number Placeholder 3"/>
          <p:cNvSpPr>
            <a:spLocks noGrp="1"/>
          </p:cNvSpPr>
          <p:nvPr>
            <p:ph type="sldNum" sz="quarter" idx="5"/>
          </p:nvPr>
        </p:nvSpPr>
        <p:spPr/>
        <p:txBody>
          <a:bodyPr/>
          <a:lstStyle/>
          <a:p>
            <a:fld id="{5EE64729-2C21-CE4D-894E-AC410D1B4F10}" type="slidenum">
              <a:rPr lang="en-US" smtClean="0"/>
              <a:t>5</a:t>
            </a:fld>
            <a:endParaRPr lang="en-US"/>
          </a:p>
        </p:txBody>
      </p:sp>
    </p:spTree>
    <p:extLst>
      <p:ext uri="{BB962C8B-B14F-4D97-AF65-F5344CB8AC3E}">
        <p14:creationId xmlns:p14="http://schemas.microsoft.com/office/powerpoint/2010/main" val="327225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Inhibition- impulsivity (ADHD), rigidity (autism)</a:t>
            </a:r>
          </a:p>
          <a:p>
            <a:r>
              <a:rPr lang="en-US" dirty="0"/>
              <a:t>Learning to inhibit might be a big deal- adjust </a:t>
            </a:r>
            <a:r>
              <a:rPr lang="en-US" dirty="0" err="1"/>
              <a:t>youyr</a:t>
            </a:r>
            <a:r>
              <a:rPr lang="en-US" dirty="0"/>
              <a:t> expectations, recognize what a big deal this might be for the student</a:t>
            </a:r>
          </a:p>
          <a:p>
            <a:endParaRPr lang="en-US" dirty="0"/>
          </a:p>
          <a:p>
            <a:r>
              <a:rPr lang="en-US" dirty="0"/>
              <a:t>Write things down, draw pictures, use a white board, show pictures, demonstrate, allow student time to explore and come to their own discoveries, recognize it might take a long time, find ways to mark progress even when it seems slow, be encouraging,</a:t>
            </a:r>
          </a:p>
        </p:txBody>
      </p:sp>
      <p:sp>
        <p:nvSpPr>
          <p:cNvPr id="4" name="Slide Number Placeholder 3"/>
          <p:cNvSpPr>
            <a:spLocks noGrp="1"/>
          </p:cNvSpPr>
          <p:nvPr>
            <p:ph type="sldNum" sz="quarter" idx="5"/>
          </p:nvPr>
        </p:nvSpPr>
        <p:spPr/>
        <p:txBody>
          <a:bodyPr/>
          <a:lstStyle/>
          <a:p>
            <a:fld id="{5EE64729-2C21-CE4D-894E-AC410D1B4F10}" type="slidenum">
              <a:rPr lang="en-US" smtClean="0"/>
              <a:t>6</a:t>
            </a:fld>
            <a:endParaRPr lang="en-US"/>
          </a:p>
        </p:txBody>
      </p:sp>
    </p:spTree>
    <p:extLst>
      <p:ext uri="{BB962C8B-B14F-4D97-AF65-F5344CB8AC3E}">
        <p14:creationId xmlns:p14="http://schemas.microsoft.com/office/powerpoint/2010/main" val="849606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E64729-2C21-CE4D-894E-AC410D1B4F10}" type="slidenum">
              <a:rPr lang="en-US" smtClean="0"/>
              <a:t>7</a:t>
            </a:fld>
            <a:endParaRPr lang="en-US"/>
          </a:p>
        </p:txBody>
      </p:sp>
    </p:spTree>
    <p:extLst>
      <p:ext uri="{BB962C8B-B14F-4D97-AF65-F5344CB8AC3E}">
        <p14:creationId xmlns:p14="http://schemas.microsoft.com/office/powerpoint/2010/main" val="1774350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E64729-2C21-CE4D-894E-AC410D1B4F10}" type="slidenum">
              <a:rPr lang="en-US" smtClean="0"/>
              <a:t>8</a:t>
            </a:fld>
            <a:endParaRPr lang="en-US"/>
          </a:p>
        </p:txBody>
      </p:sp>
    </p:spTree>
    <p:extLst>
      <p:ext uri="{BB962C8B-B14F-4D97-AF65-F5344CB8AC3E}">
        <p14:creationId xmlns:p14="http://schemas.microsoft.com/office/powerpoint/2010/main" val="1987627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E64729-2C21-CE4D-894E-AC410D1B4F10}" type="slidenum">
              <a:rPr lang="en-US" smtClean="0"/>
              <a:t>9</a:t>
            </a:fld>
            <a:endParaRPr lang="en-US"/>
          </a:p>
        </p:txBody>
      </p:sp>
    </p:spTree>
    <p:extLst>
      <p:ext uri="{BB962C8B-B14F-4D97-AF65-F5344CB8AC3E}">
        <p14:creationId xmlns:p14="http://schemas.microsoft.com/office/powerpoint/2010/main" val="2797349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E64729-2C21-CE4D-894E-AC410D1B4F10}" type="slidenum">
              <a:rPr lang="en-US" smtClean="0"/>
              <a:t>10</a:t>
            </a:fld>
            <a:endParaRPr lang="en-US"/>
          </a:p>
        </p:txBody>
      </p:sp>
    </p:spTree>
    <p:extLst>
      <p:ext uri="{BB962C8B-B14F-4D97-AF65-F5344CB8AC3E}">
        <p14:creationId xmlns:p14="http://schemas.microsoft.com/office/powerpoint/2010/main" val="3909033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E64729-2C21-CE4D-894E-AC410D1B4F10}" type="slidenum">
              <a:rPr lang="en-US" smtClean="0"/>
              <a:t>15</a:t>
            </a:fld>
            <a:endParaRPr lang="en-US"/>
          </a:p>
        </p:txBody>
      </p:sp>
    </p:spTree>
    <p:extLst>
      <p:ext uri="{BB962C8B-B14F-4D97-AF65-F5344CB8AC3E}">
        <p14:creationId xmlns:p14="http://schemas.microsoft.com/office/powerpoint/2010/main" val="3515641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11/29/23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483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16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11/29/23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05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57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25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485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822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288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11/29/23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38485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98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11/29/23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35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11/29/23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569929709"/>
      </p:ext>
    </p:extLst>
  </p:cSld>
  <p:clrMap bg1="lt1" tx1="dk1" bg2="lt2" tx2="dk2" accent1="accent1" accent2="accent2" accent3="accent3" accent4="accent4" accent5="accent5" accent6="accent6" hlink="hlink" folHlink="folHlink"/>
  <p:sldLayoutIdLst>
    <p:sldLayoutId id="2147483676" r:id="rId1"/>
    <p:sldLayoutId id="2147483675" r:id="rId2"/>
    <p:sldLayoutId id="2147483677" r:id="rId3"/>
    <p:sldLayoutId id="2147483678" r:id="rId4"/>
    <p:sldLayoutId id="2147483679" r:id="rId5"/>
    <p:sldLayoutId id="2147483680" r:id="rId6"/>
    <p:sldLayoutId id="2147483685" r:id="rId7"/>
    <p:sldLayoutId id="2147483681" r:id="rId8"/>
    <p:sldLayoutId id="2147483682" r:id="rId9"/>
    <p:sldLayoutId id="2147483683" r:id="rId10"/>
    <p:sldLayoutId id="2147483684"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2" name="Oval 11">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80E7C95-34B4-21C4-805A-C2529CCDA46E}"/>
              </a:ext>
            </a:extLst>
          </p:cNvPr>
          <p:cNvSpPr>
            <a:spLocks noGrp="1"/>
          </p:cNvSpPr>
          <p:nvPr>
            <p:ph type="ctrTitle"/>
          </p:nvPr>
        </p:nvSpPr>
        <p:spPr>
          <a:xfrm>
            <a:off x="4739751" y="768334"/>
            <a:ext cx="6479629" cy="2866405"/>
          </a:xfrm>
        </p:spPr>
        <p:txBody>
          <a:bodyPr>
            <a:normAutofit/>
          </a:bodyPr>
          <a:lstStyle/>
          <a:p>
            <a:r>
              <a:rPr lang="en-US" kern="100">
                <a:effectLst/>
                <a:latin typeface="Calibri" panose="020F0502020204030204" pitchFamily="34" charset="0"/>
                <a:ea typeface="Calibri" panose="020F0502020204030204" pitchFamily="34" charset="0"/>
                <a:cs typeface="Times New Roman" panose="02020603050405020304" pitchFamily="18" charset="0"/>
              </a:rPr>
              <a:t>Neurodivergence  and the Alexander Technique</a:t>
            </a:r>
            <a:endParaRPr lang="en-AU"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1149B495-A43B-FDD0-5EE5-B844A8B2F97E}"/>
              </a:ext>
            </a:extLst>
          </p:cNvPr>
          <p:cNvSpPr>
            <a:spLocks noGrp="1"/>
          </p:cNvSpPr>
          <p:nvPr>
            <p:ph type="subTitle" idx="1"/>
          </p:nvPr>
        </p:nvSpPr>
        <p:spPr>
          <a:xfrm>
            <a:off x="4739751" y="4283239"/>
            <a:ext cx="6479629" cy="1475177"/>
          </a:xfrm>
        </p:spPr>
        <p:txBody>
          <a:bodyPr>
            <a:normAutofit/>
          </a:bodyPr>
          <a:lstStyle/>
          <a:p>
            <a:r>
              <a:rPr lang="en-US" dirty="0"/>
              <a:t>AUSTAT CPD</a:t>
            </a:r>
          </a:p>
          <a:p>
            <a:r>
              <a:rPr lang="en-US" dirty="0"/>
              <a:t>Jane Azul</a:t>
            </a:r>
          </a:p>
          <a:p>
            <a:r>
              <a:rPr lang="en-US" dirty="0"/>
              <a:t>November 2023</a:t>
            </a:r>
          </a:p>
        </p:txBody>
      </p:sp>
      <p:pic>
        <p:nvPicPr>
          <p:cNvPr id="4" name="Picture 3" descr="A colorful splattered paint&#10;&#10;Description automatically generated">
            <a:extLst>
              <a:ext uri="{FF2B5EF4-FFF2-40B4-BE49-F238E27FC236}">
                <a16:creationId xmlns:a16="http://schemas.microsoft.com/office/drawing/2014/main" id="{8F148849-F1E8-FD20-744B-96DBCB9E6A4F}"/>
              </a:ext>
            </a:extLst>
          </p:cNvPr>
          <p:cNvPicPr>
            <a:picLocks noChangeAspect="1"/>
          </p:cNvPicPr>
          <p:nvPr/>
        </p:nvPicPr>
        <p:blipFill rotWithShape="1">
          <a:blip r:embed="rId2"/>
          <a:srcRect l="29647" r="35515" b="1"/>
          <a:stretch/>
        </p:blipFill>
        <p:spPr>
          <a:xfrm>
            <a:off x="20" y="1"/>
            <a:ext cx="4173349" cy="6857999"/>
          </a:xfrm>
          <a:prstGeom prst="rect">
            <a:avLst/>
          </a:prstGeom>
        </p:spPr>
      </p:pic>
      <p:cxnSp>
        <p:nvCxnSpPr>
          <p:cNvPr id="20" name="Straight Connector 19">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39752" y="6087110"/>
            <a:ext cx="688374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64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F4819-2A48-F15B-0527-31815A93CE5D}"/>
              </a:ext>
            </a:extLst>
          </p:cNvPr>
          <p:cNvSpPr>
            <a:spLocks noGrp="1"/>
          </p:cNvSpPr>
          <p:nvPr>
            <p:ph type="title"/>
          </p:nvPr>
        </p:nvSpPr>
        <p:spPr/>
        <p:txBody>
          <a:bodyPr/>
          <a:lstStyle/>
          <a:p>
            <a:r>
              <a:rPr lang="en-US" dirty="0"/>
              <a:t>Masking</a:t>
            </a:r>
          </a:p>
        </p:txBody>
      </p:sp>
      <p:sp>
        <p:nvSpPr>
          <p:cNvPr id="3" name="Content Placeholder 2">
            <a:extLst>
              <a:ext uri="{FF2B5EF4-FFF2-40B4-BE49-F238E27FC236}">
                <a16:creationId xmlns:a16="http://schemas.microsoft.com/office/drawing/2014/main" id="{2879E757-887A-7893-5095-E91D9AD60980}"/>
              </a:ext>
            </a:extLst>
          </p:cNvPr>
          <p:cNvSpPr>
            <a:spLocks noGrp="1"/>
          </p:cNvSpPr>
          <p:nvPr>
            <p:ph idx="1"/>
          </p:nvPr>
        </p:nvSpPr>
        <p:spPr/>
        <p:txBody>
          <a:bodyPr/>
          <a:lstStyle/>
          <a:p>
            <a:r>
              <a:rPr lang="en-US" dirty="0"/>
              <a:t>Perfectionism, people pleasing</a:t>
            </a:r>
          </a:p>
          <a:p>
            <a:r>
              <a:rPr lang="en-US" dirty="0"/>
              <a:t>Tendency to self criticize</a:t>
            </a:r>
          </a:p>
          <a:p>
            <a:r>
              <a:rPr lang="en-US" dirty="0" err="1"/>
              <a:t>Internalised</a:t>
            </a:r>
            <a:r>
              <a:rPr lang="en-US" dirty="0"/>
              <a:t> ableism</a:t>
            </a:r>
          </a:p>
          <a:p>
            <a:r>
              <a:rPr lang="en-US" dirty="0"/>
              <a:t>Use of the self</a:t>
            </a:r>
          </a:p>
          <a:p>
            <a:endParaRPr lang="en-US" dirty="0"/>
          </a:p>
          <a:p>
            <a:r>
              <a:rPr lang="en-US" dirty="0"/>
              <a:t>Unmasking in the lesson- safety</a:t>
            </a:r>
          </a:p>
          <a:p>
            <a:r>
              <a:rPr lang="en-US" dirty="0"/>
              <a:t>The “authentic self”</a:t>
            </a:r>
          </a:p>
        </p:txBody>
      </p:sp>
    </p:spTree>
    <p:extLst>
      <p:ext uri="{BB962C8B-B14F-4D97-AF65-F5344CB8AC3E}">
        <p14:creationId xmlns:p14="http://schemas.microsoft.com/office/powerpoint/2010/main" val="24275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838C-C7C2-8817-4609-1D7D43892293}"/>
              </a:ext>
            </a:extLst>
          </p:cNvPr>
          <p:cNvSpPr>
            <a:spLocks noGrp="1"/>
          </p:cNvSpPr>
          <p:nvPr>
            <p:ph type="title"/>
          </p:nvPr>
        </p:nvSpPr>
        <p:spPr/>
        <p:txBody>
          <a:bodyPr/>
          <a:lstStyle/>
          <a:p>
            <a:r>
              <a:rPr lang="en-US" dirty="0"/>
              <a:t>Stimming</a:t>
            </a:r>
          </a:p>
        </p:txBody>
      </p:sp>
      <p:sp>
        <p:nvSpPr>
          <p:cNvPr id="3" name="Content Placeholder 2">
            <a:extLst>
              <a:ext uri="{FF2B5EF4-FFF2-40B4-BE49-F238E27FC236}">
                <a16:creationId xmlns:a16="http://schemas.microsoft.com/office/drawing/2014/main" id="{123D6FFB-F13F-8B1B-9683-DA9D0031A7EC}"/>
              </a:ext>
            </a:extLst>
          </p:cNvPr>
          <p:cNvSpPr>
            <a:spLocks noGrp="1"/>
          </p:cNvSpPr>
          <p:nvPr>
            <p:ph idx="1"/>
          </p:nvPr>
        </p:nvSpPr>
        <p:spPr>
          <a:xfrm>
            <a:off x="565150" y="1527717"/>
            <a:ext cx="7335835" cy="4233511"/>
          </a:xfrm>
        </p:spPr>
        <p:txBody>
          <a:bodyPr>
            <a:normAutofit lnSpcReduction="10000"/>
          </a:bodyPr>
          <a:lstStyle/>
          <a:p>
            <a:r>
              <a:rPr lang="en-AU" dirty="0"/>
              <a:t>Stimming, when left to flow and not withheld, is my body's natural way of regulating energy when emotions, sensations, or discomfort is high.</a:t>
            </a:r>
          </a:p>
          <a:p>
            <a:r>
              <a:rPr lang="en-AU" dirty="0"/>
              <a:t>Now that I know I am Autistic, I make a point to engage in mindful and intentional stimming, especially if I need to change my state of mind to one that stimming can take me to. I am aware of some of my stims and will seek them out intentionally because of the pleasant feelings and relaxation they give me. </a:t>
            </a:r>
          </a:p>
          <a:p>
            <a:pPr marL="0" indent="0">
              <a:buNone/>
            </a:pPr>
            <a:r>
              <a:rPr lang="en-AU" dirty="0"/>
              <a:t>             </a:t>
            </a:r>
            <a:r>
              <a:rPr lang="en-AU" sz="1800" dirty="0"/>
              <a:t>Neurodivergent Rebel </a:t>
            </a:r>
            <a:r>
              <a:rPr lang="en-AU" sz="1800" dirty="0" err="1"/>
              <a:t>neurodivergentrebel@substack.com</a:t>
            </a:r>
            <a:endParaRPr lang="en-US" dirty="0"/>
          </a:p>
        </p:txBody>
      </p:sp>
    </p:spTree>
    <p:extLst>
      <p:ext uri="{BB962C8B-B14F-4D97-AF65-F5344CB8AC3E}">
        <p14:creationId xmlns:p14="http://schemas.microsoft.com/office/powerpoint/2010/main" val="3851800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02235-5880-C57C-BB31-DA68DE7C964C}"/>
              </a:ext>
            </a:extLst>
          </p:cNvPr>
          <p:cNvSpPr>
            <a:spLocks noGrp="1"/>
          </p:cNvSpPr>
          <p:nvPr>
            <p:ph type="title"/>
          </p:nvPr>
        </p:nvSpPr>
        <p:spPr/>
        <p:txBody>
          <a:bodyPr>
            <a:normAutofit fontScale="90000"/>
          </a:bodyPr>
          <a:lstStyle/>
          <a:p>
            <a:r>
              <a:rPr lang="en-US" dirty="0"/>
              <a:t>RSD- rejection sensitive dysphoria</a:t>
            </a:r>
          </a:p>
        </p:txBody>
      </p:sp>
      <p:sp>
        <p:nvSpPr>
          <p:cNvPr id="3" name="Content Placeholder 2">
            <a:extLst>
              <a:ext uri="{FF2B5EF4-FFF2-40B4-BE49-F238E27FC236}">
                <a16:creationId xmlns:a16="http://schemas.microsoft.com/office/drawing/2014/main" id="{C0EF5B37-B7B0-F482-831C-5F274060DF8F}"/>
              </a:ext>
            </a:extLst>
          </p:cNvPr>
          <p:cNvSpPr>
            <a:spLocks noGrp="1"/>
          </p:cNvSpPr>
          <p:nvPr>
            <p:ph idx="1"/>
          </p:nvPr>
        </p:nvSpPr>
        <p:spPr/>
        <p:txBody>
          <a:bodyPr/>
          <a:lstStyle/>
          <a:p>
            <a:r>
              <a:rPr lang="en-US" dirty="0"/>
              <a:t>Sensitive to messages of getting it wrong/being wrong</a:t>
            </a:r>
          </a:p>
          <a:p>
            <a:endParaRPr lang="en-US" dirty="0"/>
          </a:p>
          <a:p>
            <a:r>
              <a:rPr lang="en-US" dirty="0"/>
              <a:t>Teacher sensitivity</a:t>
            </a:r>
          </a:p>
          <a:p>
            <a:r>
              <a:rPr lang="en-US" dirty="0"/>
              <a:t>Space for big reactions</a:t>
            </a:r>
          </a:p>
        </p:txBody>
      </p:sp>
    </p:spTree>
    <p:extLst>
      <p:ext uri="{BB962C8B-B14F-4D97-AF65-F5344CB8AC3E}">
        <p14:creationId xmlns:p14="http://schemas.microsoft.com/office/powerpoint/2010/main" val="363226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A9CB-29ED-9509-2DC8-87C2C3D08476}"/>
              </a:ext>
            </a:extLst>
          </p:cNvPr>
          <p:cNvSpPr>
            <a:spLocks noGrp="1"/>
          </p:cNvSpPr>
          <p:nvPr>
            <p:ph type="title"/>
          </p:nvPr>
        </p:nvSpPr>
        <p:spPr/>
        <p:txBody>
          <a:bodyPr/>
          <a:lstStyle/>
          <a:p>
            <a:r>
              <a:rPr lang="en-US" dirty="0"/>
              <a:t>Demand avoidance</a:t>
            </a:r>
          </a:p>
        </p:txBody>
      </p:sp>
      <p:sp>
        <p:nvSpPr>
          <p:cNvPr id="3" name="Content Placeholder 2">
            <a:extLst>
              <a:ext uri="{FF2B5EF4-FFF2-40B4-BE49-F238E27FC236}">
                <a16:creationId xmlns:a16="http://schemas.microsoft.com/office/drawing/2014/main" id="{615049C9-EBC7-1EBE-9BBF-BF2C2DDC57C2}"/>
              </a:ext>
            </a:extLst>
          </p:cNvPr>
          <p:cNvSpPr>
            <a:spLocks noGrp="1"/>
          </p:cNvSpPr>
          <p:nvPr>
            <p:ph idx="1"/>
          </p:nvPr>
        </p:nvSpPr>
        <p:spPr/>
        <p:txBody>
          <a:bodyPr/>
          <a:lstStyle/>
          <a:p>
            <a:r>
              <a:rPr lang="en-US" dirty="0"/>
              <a:t>Resisting invitations/demands</a:t>
            </a:r>
          </a:p>
          <a:p>
            <a:r>
              <a:rPr lang="en-US" dirty="0"/>
              <a:t>Anxiety</a:t>
            </a:r>
          </a:p>
          <a:p>
            <a:endParaRPr lang="en-US" dirty="0"/>
          </a:p>
          <a:p>
            <a:r>
              <a:rPr lang="en-US" dirty="0"/>
              <a:t>Collaborative approach</a:t>
            </a:r>
          </a:p>
          <a:p>
            <a:r>
              <a:rPr lang="en-US" dirty="0"/>
              <a:t>Increase sense of safety</a:t>
            </a:r>
          </a:p>
          <a:p>
            <a:r>
              <a:rPr lang="en-US" dirty="0"/>
              <a:t>fun</a:t>
            </a:r>
          </a:p>
        </p:txBody>
      </p:sp>
    </p:spTree>
    <p:extLst>
      <p:ext uri="{BB962C8B-B14F-4D97-AF65-F5344CB8AC3E}">
        <p14:creationId xmlns:p14="http://schemas.microsoft.com/office/powerpoint/2010/main" val="4140110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A9CB-29ED-9509-2DC8-87C2C3D08476}"/>
              </a:ext>
            </a:extLst>
          </p:cNvPr>
          <p:cNvSpPr>
            <a:spLocks noGrp="1"/>
          </p:cNvSpPr>
          <p:nvPr>
            <p:ph type="title"/>
          </p:nvPr>
        </p:nvSpPr>
        <p:spPr/>
        <p:txBody>
          <a:bodyPr/>
          <a:lstStyle/>
          <a:p>
            <a:r>
              <a:rPr lang="en-US" dirty="0"/>
              <a:t>Trauma</a:t>
            </a:r>
          </a:p>
        </p:txBody>
      </p:sp>
      <p:sp>
        <p:nvSpPr>
          <p:cNvPr id="3" name="Content Placeholder 2">
            <a:extLst>
              <a:ext uri="{FF2B5EF4-FFF2-40B4-BE49-F238E27FC236}">
                <a16:creationId xmlns:a16="http://schemas.microsoft.com/office/drawing/2014/main" id="{615049C9-EBC7-1EBE-9BBF-BF2C2DDC57C2}"/>
              </a:ext>
            </a:extLst>
          </p:cNvPr>
          <p:cNvSpPr>
            <a:spLocks noGrp="1"/>
          </p:cNvSpPr>
          <p:nvPr>
            <p:ph idx="1"/>
          </p:nvPr>
        </p:nvSpPr>
        <p:spPr/>
        <p:txBody>
          <a:bodyPr/>
          <a:lstStyle/>
          <a:p>
            <a:r>
              <a:rPr lang="en-US" dirty="0"/>
              <a:t>The trauma of being ND in a NT world</a:t>
            </a:r>
          </a:p>
          <a:p>
            <a:r>
              <a:rPr lang="en-US" dirty="0"/>
              <a:t>More vulnerable to big T trauma</a:t>
            </a:r>
          </a:p>
          <a:p>
            <a:endParaRPr lang="en-US" dirty="0"/>
          </a:p>
          <a:p>
            <a:r>
              <a:rPr lang="en-US" dirty="0"/>
              <a:t>Be trauma informed</a:t>
            </a:r>
          </a:p>
          <a:p>
            <a:r>
              <a:rPr lang="en-US" dirty="0"/>
              <a:t>Pacing</a:t>
            </a:r>
          </a:p>
          <a:p>
            <a:r>
              <a:rPr lang="en-US" dirty="0"/>
              <a:t>Communication</a:t>
            </a:r>
          </a:p>
          <a:p>
            <a:r>
              <a:rPr lang="en-US" dirty="0"/>
              <a:t>Safety </a:t>
            </a:r>
          </a:p>
        </p:txBody>
      </p:sp>
    </p:spTree>
    <p:extLst>
      <p:ext uri="{BB962C8B-B14F-4D97-AF65-F5344CB8AC3E}">
        <p14:creationId xmlns:p14="http://schemas.microsoft.com/office/powerpoint/2010/main" val="699690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F2AD3-9643-5DEE-51CE-97B84E9FD673}"/>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DFE38261-D40F-B14F-062E-D09BC99E15DB}"/>
              </a:ext>
            </a:extLst>
          </p:cNvPr>
          <p:cNvSpPr>
            <a:spLocks noGrp="1"/>
          </p:cNvSpPr>
          <p:nvPr>
            <p:ph idx="1"/>
          </p:nvPr>
        </p:nvSpPr>
        <p:spPr/>
        <p:txBody>
          <a:bodyPr/>
          <a:lstStyle/>
          <a:p>
            <a:r>
              <a:rPr lang="en-US" dirty="0"/>
              <a:t>Double empathy</a:t>
            </a:r>
          </a:p>
          <a:p>
            <a:endParaRPr lang="en-US" dirty="0"/>
          </a:p>
          <a:p>
            <a:r>
              <a:rPr lang="en-US" dirty="0"/>
              <a:t>Clear</a:t>
            </a:r>
          </a:p>
          <a:p>
            <a:r>
              <a:rPr lang="en-US" dirty="0"/>
              <a:t>Affirming</a:t>
            </a:r>
          </a:p>
          <a:p>
            <a:r>
              <a:rPr lang="en-US" dirty="0"/>
              <a:t>Validating</a:t>
            </a:r>
          </a:p>
          <a:p>
            <a:r>
              <a:rPr lang="en-US" dirty="0"/>
              <a:t>Relate content to SPINS</a:t>
            </a:r>
          </a:p>
          <a:p>
            <a:r>
              <a:rPr lang="en-US" dirty="0"/>
              <a:t>Adjust your communication to your student</a:t>
            </a:r>
          </a:p>
          <a:p>
            <a:endParaRPr lang="en-US" dirty="0"/>
          </a:p>
        </p:txBody>
      </p:sp>
    </p:spTree>
    <p:extLst>
      <p:ext uri="{BB962C8B-B14F-4D97-AF65-F5344CB8AC3E}">
        <p14:creationId xmlns:p14="http://schemas.microsoft.com/office/powerpoint/2010/main" val="3079834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4BC8C-B919-A845-7322-5FCDDB229B62}"/>
              </a:ext>
            </a:extLst>
          </p:cNvPr>
          <p:cNvSpPr>
            <a:spLocks noGrp="1"/>
          </p:cNvSpPr>
          <p:nvPr>
            <p:ph type="title"/>
          </p:nvPr>
        </p:nvSpPr>
        <p:spPr/>
        <p:txBody>
          <a:bodyPr>
            <a:normAutofit fontScale="90000"/>
          </a:bodyPr>
          <a:lstStyle/>
          <a:p>
            <a:r>
              <a:rPr lang="en-US" dirty="0"/>
              <a:t>ND Culture communication norms</a:t>
            </a:r>
          </a:p>
        </p:txBody>
      </p:sp>
      <p:sp>
        <p:nvSpPr>
          <p:cNvPr id="3" name="Content Placeholder 2">
            <a:extLst>
              <a:ext uri="{FF2B5EF4-FFF2-40B4-BE49-F238E27FC236}">
                <a16:creationId xmlns:a16="http://schemas.microsoft.com/office/drawing/2014/main" id="{81EC78D1-B40A-53F1-0EDA-8CB99C75F9D0}"/>
              </a:ext>
            </a:extLst>
          </p:cNvPr>
          <p:cNvSpPr>
            <a:spLocks noGrp="1"/>
          </p:cNvSpPr>
          <p:nvPr>
            <p:ph idx="1"/>
          </p:nvPr>
        </p:nvSpPr>
        <p:spPr/>
        <p:txBody>
          <a:bodyPr/>
          <a:lstStyle/>
          <a:p>
            <a:r>
              <a:rPr lang="en-US" dirty="0"/>
              <a:t>Ok to talk over others and interrupt</a:t>
            </a:r>
          </a:p>
          <a:p>
            <a:r>
              <a:rPr lang="en-US" dirty="0"/>
              <a:t>Ok to avoid eye contact</a:t>
            </a:r>
          </a:p>
          <a:p>
            <a:r>
              <a:rPr lang="en-US" dirty="0"/>
              <a:t>Ok to talk at length about one’s passion</a:t>
            </a:r>
          </a:p>
          <a:p>
            <a:r>
              <a:rPr lang="en-US" dirty="0"/>
              <a:t>Ok to stim</a:t>
            </a:r>
          </a:p>
          <a:p>
            <a:r>
              <a:rPr lang="en-US" dirty="0"/>
              <a:t>Small talk is boring</a:t>
            </a:r>
          </a:p>
          <a:p>
            <a:r>
              <a:rPr lang="en-US" dirty="0"/>
              <a:t>Ok to be direct</a:t>
            </a:r>
          </a:p>
        </p:txBody>
      </p:sp>
    </p:spTree>
    <p:extLst>
      <p:ext uri="{BB962C8B-B14F-4D97-AF65-F5344CB8AC3E}">
        <p14:creationId xmlns:p14="http://schemas.microsoft.com/office/powerpoint/2010/main" val="3506119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D7E0-2E06-65BD-9B6F-7A60DE54C56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5DBFAE1E-65F3-B09F-B61B-EA0227785734}"/>
              </a:ext>
            </a:extLst>
          </p:cNvPr>
          <p:cNvSpPr>
            <a:spLocks noGrp="1"/>
          </p:cNvSpPr>
          <p:nvPr>
            <p:ph idx="1"/>
          </p:nvPr>
        </p:nvSpPr>
        <p:spPr/>
        <p:txBody>
          <a:bodyPr>
            <a:normAutofit fontScale="92500" lnSpcReduction="20000"/>
          </a:bodyPr>
          <a:lstStyle/>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Unmasking Autism by Dr Devon Price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Neuroqueer.com</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Dr Nick Walker</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Yellow Ladybugs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Reframingautism.org.au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800" kern="100" dirty="0">
                <a:effectLst/>
                <a:latin typeface="Calibri" panose="020F0502020204030204" pitchFamily="34" charset="0"/>
                <a:ea typeface="Calibri" panose="020F0502020204030204" pitchFamily="34" charset="0"/>
                <a:cs typeface="Times New Roman" panose="02020603050405020304" pitchFamily="18" charset="0"/>
              </a:rPr>
              <a:t>Look for resources written by ND people, notice use of language</a:t>
            </a:r>
          </a:p>
          <a:p>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Neurodivergent Woman podcast</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Instagram:</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Neurowild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kristyforbes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547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8E0341-D38D-2572-2FAC-F9F9F3D95DF1}"/>
              </a:ext>
            </a:extLst>
          </p:cNvPr>
          <p:cNvSpPr>
            <a:spLocks noGrp="1"/>
          </p:cNvSpPr>
          <p:nvPr>
            <p:ph idx="1"/>
          </p:nvPr>
        </p:nvSpPr>
        <p:spPr/>
        <p:txBody>
          <a:bodyPr>
            <a:normAutofit/>
          </a:bodyPr>
          <a:lstStyle/>
          <a:p>
            <a:pPr marL="0" indent="0" algn="ctr">
              <a:buNone/>
            </a:pPr>
            <a:r>
              <a:rPr lang="en-US" sz="3600" dirty="0"/>
              <a:t>Jane Azul</a:t>
            </a:r>
          </a:p>
          <a:p>
            <a:pPr marL="0" indent="0" algn="ctr">
              <a:buNone/>
            </a:pPr>
            <a:r>
              <a:rPr lang="en-US" sz="3600" dirty="0" err="1"/>
              <a:t>atbendigo@gmail.com</a:t>
            </a:r>
            <a:endParaRPr lang="en-US" sz="3600" dirty="0"/>
          </a:p>
        </p:txBody>
      </p:sp>
    </p:spTree>
    <p:extLst>
      <p:ext uri="{BB962C8B-B14F-4D97-AF65-F5344CB8AC3E}">
        <p14:creationId xmlns:p14="http://schemas.microsoft.com/office/powerpoint/2010/main" val="391665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F7F3-BDD9-1FC5-CD7C-5A045DC59B31}"/>
              </a:ext>
            </a:extLst>
          </p:cNvPr>
          <p:cNvSpPr>
            <a:spLocks noGrp="1"/>
          </p:cNvSpPr>
          <p:nvPr>
            <p:ph type="title"/>
          </p:nvPr>
        </p:nvSpPr>
        <p:spPr/>
        <p:txBody>
          <a:bodyPr>
            <a:normAutofit fontScale="90000"/>
          </a:bodyPr>
          <a:lstStyle/>
          <a:p>
            <a:r>
              <a:rPr lang="en-US" dirty="0"/>
              <a:t>Acknowledgement of Country</a:t>
            </a:r>
          </a:p>
        </p:txBody>
      </p:sp>
      <p:sp>
        <p:nvSpPr>
          <p:cNvPr id="3" name="Content Placeholder 2">
            <a:extLst>
              <a:ext uri="{FF2B5EF4-FFF2-40B4-BE49-F238E27FC236}">
                <a16:creationId xmlns:a16="http://schemas.microsoft.com/office/drawing/2014/main" id="{A0075BD7-6A73-19FF-BBC8-EF7DF0732419}"/>
              </a:ext>
            </a:extLst>
          </p:cNvPr>
          <p:cNvSpPr>
            <a:spLocks noGrp="1"/>
          </p:cNvSpPr>
          <p:nvPr>
            <p:ph idx="1"/>
          </p:nvPr>
        </p:nvSpPr>
        <p:spPr/>
        <p:txBody>
          <a:bodyPr/>
          <a:lstStyle/>
          <a:p>
            <a:r>
              <a:rPr lang="en-US" dirty="0"/>
              <a:t>I would like to pay my respect to the </a:t>
            </a:r>
            <a:r>
              <a:rPr lang="en-US" dirty="0" err="1"/>
              <a:t>Dja</a:t>
            </a:r>
            <a:r>
              <a:rPr lang="en-US" dirty="0"/>
              <a:t> </a:t>
            </a:r>
            <a:r>
              <a:rPr lang="en-US" dirty="0" err="1"/>
              <a:t>Dja</a:t>
            </a:r>
            <a:r>
              <a:rPr lang="en-US" dirty="0"/>
              <a:t> Wurrung people on whose land I am today, and all the traditional owners of the lands from which we are meeting. </a:t>
            </a:r>
          </a:p>
          <a:p>
            <a:r>
              <a:rPr lang="en-US" dirty="0"/>
              <a:t>Together we express our gratitude in the sharing of these lands, our sorrow for the personal, spiritual and cultural costs of that sharing, and our hope that we may walk forward together in harmony and in the spirit of healing</a:t>
            </a:r>
          </a:p>
        </p:txBody>
      </p:sp>
    </p:spTree>
    <p:extLst>
      <p:ext uri="{BB962C8B-B14F-4D97-AF65-F5344CB8AC3E}">
        <p14:creationId xmlns:p14="http://schemas.microsoft.com/office/powerpoint/2010/main" val="191836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2B254B-F8F9-DA03-816C-1669BF8FF003}"/>
              </a:ext>
            </a:extLst>
          </p:cNvPr>
          <p:cNvSpPr>
            <a:spLocks noGrp="1"/>
          </p:cNvSpPr>
          <p:nvPr>
            <p:ph idx="1"/>
          </p:nvPr>
        </p:nvSpPr>
        <p:spPr>
          <a:xfrm>
            <a:off x="553427" y="187569"/>
            <a:ext cx="9950450" cy="5761228"/>
          </a:xfrm>
        </p:spPr>
        <p:txBody>
          <a:bodyPr>
            <a:normAutofit/>
          </a:bodyPr>
          <a:lstStyle/>
          <a:p>
            <a:pPr marL="0" indent="0">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Part one:</a:t>
            </a:r>
            <a:endParaRPr lang="en-AU" sz="4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Understanding Autism and ADHD</a:t>
            </a:r>
          </a:p>
          <a:p>
            <a:pPr marL="0" indent="0">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On AUSTAT website, watch this first</a:t>
            </a:r>
            <a:endParaRPr lang="en-AU"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AU"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Part two:</a:t>
            </a:r>
            <a:endParaRPr lang="en-AU" sz="4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Teaching Alexander Technique in the context of Neurodivergence</a:t>
            </a:r>
          </a:p>
          <a:p>
            <a:pPr marL="0" indent="0">
              <a:buNone/>
            </a:pPr>
            <a:r>
              <a:rPr lang="en-AU" sz="3600" kern="100" dirty="0">
                <a:latin typeface="Calibri" panose="020F0502020204030204" pitchFamily="34" charset="0"/>
                <a:ea typeface="Calibri" panose="020F0502020204030204" pitchFamily="34" charset="0"/>
                <a:cs typeface="Times New Roman" panose="02020603050405020304" pitchFamily="18" charset="0"/>
              </a:rPr>
              <a:t>today</a:t>
            </a:r>
            <a:endParaRPr lang="en-AU"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5013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B5A4A-BD8C-72AE-ECA7-CD4680B5C1A1}"/>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9E722853-F0F7-E5DD-953E-B790FA7EAF9E}"/>
              </a:ext>
            </a:extLst>
          </p:cNvPr>
          <p:cNvSpPr>
            <a:spLocks noGrp="1"/>
          </p:cNvSpPr>
          <p:nvPr>
            <p:ph idx="1"/>
          </p:nvPr>
        </p:nvSpPr>
        <p:spPr/>
        <p:txBody>
          <a:bodyPr/>
          <a:lstStyle/>
          <a:p>
            <a:r>
              <a:rPr lang="en-US" dirty="0"/>
              <a:t>Neurodiversity and Neurodivergence</a:t>
            </a:r>
          </a:p>
          <a:p>
            <a:r>
              <a:rPr lang="en-US" dirty="0"/>
              <a:t>The Pathological Paradigm and the Neurodiversity Paradigm</a:t>
            </a:r>
          </a:p>
          <a:p>
            <a:r>
              <a:rPr lang="en-US" dirty="0"/>
              <a:t>The social model of disability</a:t>
            </a:r>
          </a:p>
          <a:p>
            <a:r>
              <a:rPr lang="en-US" dirty="0"/>
              <a:t>Ableism</a:t>
            </a:r>
          </a:p>
          <a:p>
            <a:r>
              <a:rPr lang="en-US" dirty="0"/>
              <a:t>Autism</a:t>
            </a:r>
          </a:p>
          <a:p>
            <a:r>
              <a:rPr lang="en-US" dirty="0"/>
              <a:t>ADHD</a:t>
            </a:r>
          </a:p>
          <a:p>
            <a:endParaRPr lang="en-US" dirty="0"/>
          </a:p>
        </p:txBody>
      </p:sp>
    </p:spTree>
    <p:extLst>
      <p:ext uri="{BB962C8B-B14F-4D97-AF65-F5344CB8AC3E}">
        <p14:creationId xmlns:p14="http://schemas.microsoft.com/office/powerpoint/2010/main" val="185674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3559-DFA2-5FA9-8506-2CC7CBC31547}"/>
              </a:ext>
            </a:extLst>
          </p:cNvPr>
          <p:cNvSpPr>
            <a:spLocks noGrp="1"/>
          </p:cNvSpPr>
          <p:nvPr>
            <p:ph type="title"/>
          </p:nvPr>
        </p:nvSpPr>
        <p:spPr/>
        <p:txBody>
          <a:bodyPr/>
          <a:lstStyle/>
          <a:p>
            <a:r>
              <a:rPr lang="en-US" dirty="0"/>
              <a:t>Teaching ND students</a:t>
            </a:r>
          </a:p>
        </p:txBody>
      </p:sp>
      <p:sp>
        <p:nvSpPr>
          <p:cNvPr id="3" name="Content Placeholder 2">
            <a:extLst>
              <a:ext uri="{FF2B5EF4-FFF2-40B4-BE49-F238E27FC236}">
                <a16:creationId xmlns:a16="http://schemas.microsoft.com/office/drawing/2014/main" id="{39B725DC-D823-E12F-561A-BC2C727B8CBE}"/>
              </a:ext>
            </a:extLst>
          </p:cNvPr>
          <p:cNvSpPr>
            <a:spLocks noGrp="1"/>
          </p:cNvSpPr>
          <p:nvPr>
            <p:ph idx="1"/>
          </p:nvPr>
        </p:nvSpPr>
        <p:spPr/>
        <p:txBody>
          <a:bodyPr>
            <a:normAutofit/>
          </a:bodyPr>
          <a:lstStyle/>
          <a:p>
            <a:r>
              <a:rPr lang="en-US" dirty="0"/>
              <a:t>Diagnosis?</a:t>
            </a:r>
          </a:p>
          <a:p>
            <a:r>
              <a:rPr lang="en-US" dirty="0"/>
              <a:t>Disclosure?</a:t>
            </a:r>
          </a:p>
          <a:p>
            <a:r>
              <a:rPr lang="en-US" dirty="0"/>
              <a:t>Self awareness/identification</a:t>
            </a:r>
          </a:p>
          <a:p>
            <a:r>
              <a:rPr lang="en-US" dirty="0"/>
              <a:t>Being affirming: </a:t>
            </a:r>
          </a:p>
          <a:p>
            <a:pPr lvl="1">
              <a:buFont typeface="Courier New" panose="02070309020205020404" pitchFamily="49" charset="0"/>
              <a:buChar char="o"/>
            </a:pPr>
            <a:r>
              <a:rPr lang="en-US" dirty="0"/>
              <a:t>your framework</a:t>
            </a:r>
          </a:p>
          <a:p>
            <a:pPr lvl="1">
              <a:buFont typeface="Courier New" panose="02070309020205020404" pitchFamily="49" charset="0"/>
              <a:buChar char="o"/>
            </a:pPr>
            <a:r>
              <a:rPr lang="en-US" dirty="0"/>
              <a:t>language</a:t>
            </a:r>
          </a:p>
          <a:p>
            <a:pPr lvl="1">
              <a:buFont typeface="Courier New" panose="02070309020205020404" pitchFamily="49" charset="0"/>
              <a:buChar char="o"/>
            </a:pPr>
            <a:r>
              <a:rPr lang="en-US" dirty="0"/>
              <a:t>setting up the space</a:t>
            </a:r>
          </a:p>
        </p:txBody>
      </p:sp>
    </p:spTree>
    <p:extLst>
      <p:ext uri="{BB962C8B-B14F-4D97-AF65-F5344CB8AC3E}">
        <p14:creationId xmlns:p14="http://schemas.microsoft.com/office/powerpoint/2010/main" val="43731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C4EFA-72F1-B755-D4E7-C255FD2CBC4D}"/>
              </a:ext>
            </a:extLst>
          </p:cNvPr>
          <p:cNvSpPr>
            <a:spLocks noGrp="1"/>
          </p:cNvSpPr>
          <p:nvPr>
            <p:ph type="title"/>
          </p:nvPr>
        </p:nvSpPr>
        <p:spPr/>
        <p:txBody>
          <a:bodyPr/>
          <a:lstStyle/>
          <a:p>
            <a:r>
              <a:rPr lang="en-US" dirty="0"/>
              <a:t>Executive Functioning</a:t>
            </a:r>
          </a:p>
        </p:txBody>
      </p:sp>
      <p:sp>
        <p:nvSpPr>
          <p:cNvPr id="3" name="Content Placeholder 2">
            <a:extLst>
              <a:ext uri="{FF2B5EF4-FFF2-40B4-BE49-F238E27FC236}">
                <a16:creationId xmlns:a16="http://schemas.microsoft.com/office/drawing/2014/main" id="{56971B44-227F-AE34-6257-235D9C90B821}"/>
              </a:ext>
            </a:extLst>
          </p:cNvPr>
          <p:cNvSpPr>
            <a:spLocks noGrp="1"/>
          </p:cNvSpPr>
          <p:nvPr>
            <p:ph idx="1"/>
          </p:nvPr>
        </p:nvSpPr>
        <p:spPr/>
        <p:txBody>
          <a:bodyPr/>
          <a:lstStyle/>
          <a:p>
            <a:r>
              <a:rPr lang="en-US" dirty="0" err="1"/>
              <a:t>Organisation</a:t>
            </a:r>
            <a:r>
              <a:rPr lang="en-US" dirty="0"/>
              <a:t>- getting to lessons, being on time</a:t>
            </a:r>
          </a:p>
          <a:p>
            <a:r>
              <a:rPr lang="en-US" dirty="0"/>
              <a:t>Attention in lesson</a:t>
            </a:r>
          </a:p>
          <a:p>
            <a:r>
              <a:rPr lang="en-US" dirty="0"/>
              <a:t>Inhibition</a:t>
            </a:r>
          </a:p>
          <a:p>
            <a:endParaRPr lang="en-US" dirty="0"/>
          </a:p>
          <a:p>
            <a:r>
              <a:rPr lang="en-US" dirty="0"/>
              <a:t>Use visual supports</a:t>
            </a:r>
          </a:p>
          <a:p>
            <a:r>
              <a:rPr lang="en-US" dirty="0"/>
              <a:t>Self awareness, acceptance and compassion</a:t>
            </a:r>
          </a:p>
        </p:txBody>
      </p:sp>
    </p:spTree>
    <p:extLst>
      <p:ext uri="{BB962C8B-B14F-4D97-AF65-F5344CB8AC3E}">
        <p14:creationId xmlns:p14="http://schemas.microsoft.com/office/powerpoint/2010/main" val="175146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AF69D-3264-B449-242D-237CBD02AF33}"/>
              </a:ext>
            </a:extLst>
          </p:cNvPr>
          <p:cNvSpPr>
            <a:spLocks noGrp="1"/>
          </p:cNvSpPr>
          <p:nvPr>
            <p:ph type="title"/>
          </p:nvPr>
        </p:nvSpPr>
        <p:spPr/>
        <p:txBody>
          <a:bodyPr/>
          <a:lstStyle/>
          <a:p>
            <a:r>
              <a:rPr lang="en-US" dirty="0"/>
              <a:t>Sensory processing</a:t>
            </a:r>
          </a:p>
        </p:txBody>
      </p:sp>
      <p:sp>
        <p:nvSpPr>
          <p:cNvPr id="3" name="Content Placeholder 2">
            <a:extLst>
              <a:ext uri="{FF2B5EF4-FFF2-40B4-BE49-F238E27FC236}">
                <a16:creationId xmlns:a16="http://schemas.microsoft.com/office/drawing/2014/main" id="{1D3DDBA7-EF2A-793A-1948-072C4D74603A}"/>
              </a:ext>
            </a:extLst>
          </p:cNvPr>
          <p:cNvSpPr>
            <a:spLocks noGrp="1"/>
          </p:cNvSpPr>
          <p:nvPr>
            <p:ph idx="1"/>
          </p:nvPr>
        </p:nvSpPr>
        <p:spPr/>
        <p:txBody>
          <a:bodyPr/>
          <a:lstStyle/>
          <a:p>
            <a:r>
              <a:rPr lang="en-US" dirty="0"/>
              <a:t>Sensory overload- pain, threat, trauma</a:t>
            </a:r>
          </a:p>
          <a:p>
            <a:r>
              <a:rPr lang="en-US" dirty="0"/>
              <a:t>Shutdown and meltdown</a:t>
            </a:r>
          </a:p>
          <a:p>
            <a:endParaRPr lang="en-US" dirty="0"/>
          </a:p>
          <a:p>
            <a:r>
              <a:rPr lang="en-US" dirty="0"/>
              <a:t>Quieting the NS and environment to reduce overwhelm</a:t>
            </a:r>
          </a:p>
          <a:p>
            <a:r>
              <a:rPr lang="en-US" dirty="0"/>
              <a:t>Tuning up the NS to allow for change (</a:t>
            </a:r>
            <a:r>
              <a:rPr lang="en-US" dirty="0" err="1"/>
              <a:t>intergration</a:t>
            </a:r>
            <a:r>
              <a:rPr lang="en-US" dirty="0"/>
              <a:t>?) in processing</a:t>
            </a:r>
          </a:p>
          <a:p>
            <a:r>
              <a:rPr lang="en-US" dirty="0"/>
              <a:t>Movement and stimming</a:t>
            </a:r>
          </a:p>
        </p:txBody>
      </p:sp>
    </p:spTree>
    <p:extLst>
      <p:ext uri="{BB962C8B-B14F-4D97-AF65-F5344CB8AC3E}">
        <p14:creationId xmlns:p14="http://schemas.microsoft.com/office/powerpoint/2010/main" val="1130747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8FBA2-048F-3F0B-A198-29A4FB0367BE}"/>
              </a:ext>
            </a:extLst>
          </p:cNvPr>
          <p:cNvSpPr>
            <a:spLocks noGrp="1"/>
          </p:cNvSpPr>
          <p:nvPr>
            <p:ph type="title"/>
          </p:nvPr>
        </p:nvSpPr>
        <p:spPr/>
        <p:txBody>
          <a:bodyPr/>
          <a:lstStyle/>
          <a:p>
            <a:r>
              <a:rPr lang="en-US" dirty="0" err="1"/>
              <a:t>Interopception</a:t>
            </a:r>
            <a:endParaRPr lang="en-US" dirty="0"/>
          </a:p>
        </p:txBody>
      </p:sp>
      <p:sp>
        <p:nvSpPr>
          <p:cNvPr id="3" name="Content Placeholder 2">
            <a:extLst>
              <a:ext uri="{FF2B5EF4-FFF2-40B4-BE49-F238E27FC236}">
                <a16:creationId xmlns:a16="http://schemas.microsoft.com/office/drawing/2014/main" id="{A03EC32E-9F73-03CE-9E01-5318218930AE}"/>
              </a:ext>
            </a:extLst>
          </p:cNvPr>
          <p:cNvSpPr>
            <a:spLocks noGrp="1"/>
          </p:cNvSpPr>
          <p:nvPr>
            <p:ph idx="1"/>
          </p:nvPr>
        </p:nvSpPr>
        <p:spPr/>
        <p:txBody>
          <a:bodyPr/>
          <a:lstStyle/>
          <a:p>
            <a:r>
              <a:rPr lang="en-US" dirty="0"/>
              <a:t>Over-responsive, Under-responsive, Discrimination difficulties</a:t>
            </a:r>
          </a:p>
          <a:p>
            <a:r>
              <a:rPr lang="en-US" dirty="0"/>
              <a:t>A different experience of the body</a:t>
            </a:r>
          </a:p>
          <a:p>
            <a:r>
              <a:rPr lang="en-US" dirty="0"/>
              <a:t>Hyperfocus on internal sensations</a:t>
            </a:r>
          </a:p>
          <a:p>
            <a:endParaRPr lang="en-US" dirty="0"/>
          </a:p>
          <a:p>
            <a:r>
              <a:rPr lang="en-US" dirty="0"/>
              <a:t>Asking student to tune into internal sensations</a:t>
            </a:r>
          </a:p>
          <a:p>
            <a:r>
              <a:rPr lang="en-US" dirty="0"/>
              <a:t>Balancing attention on internal sensations with awareness of the environment</a:t>
            </a:r>
          </a:p>
        </p:txBody>
      </p:sp>
    </p:spTree>
    <p:extLst>
      <p:ext uri="{BB962C8B-B14F-4D97-AF65-F5344CB8AC3E}">
        <p14:creationId xmlns:p14="http://schemas.microsoft.com/office/powerpoint/2010/main" val="2200985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F6251-8957-775A-A23E-8641DF49C488}"/>
              </a:ext>
            </a:extLst>
          </p:cNvPr>
          <p:cNvSpPr>
            <a:spLocks noGrp="1"/>
          </p:cNvSpPr>
          <p:nvPr>
            <p:ph type="title"/>
          </p:nvPr>
        </p:nvSpPr>
        <p:spPr/>
        <p:txBody>
          <a:bodyPr/>
          <a:lstStyle/>
          <a:p>
            <a:r>
              <a:rPr lang="en-US" dirty="0"/>
              <a:t>Bodies and movement</a:t>
            </a:r>
          </a:p>
        </p:txBody>
      </p:sp>
      <p:sp>
        <p:nvSpPr>
          <p:cNvPr id="3" name="Content Placeholder 2">
            <a:extLst>
              <a:ext uri="{FF2B5EF4-FFF2-40B4-BE49-F238E27FC236}">
                <a16:creationId xmlns:a16="http://schemas.microsoft.com/office/drawing/2014/main" id="{5EFAAC78-2F59-7BF0-1917-F1A30982DDF2}"/>
              </a:ext>
            </a:extLst>
          </p:cNvPr>
          <p:cNvSpPr>
            <a:spLocks noGrp="1"/>
          </p:cNvSpPr>
          <p:nvPr>
            <p:ph idx="1"/>
          </p:nvPr>
        </p:nvSpPr>
        <p:spPr/>
        <p:txBody>
          <a:bodyPr/>
          <a:lstStyle/>
          <a:p>
            <a:r>
              <a:rPr lang="en-US" dirty="0"/>
              <a:t>Coordination</a:t>
            </a:r>
          </a:p>
          <a:p>
            <a:r>
              <a:rPr lang="en-US" dirty="0"/>
              <a:t>Balance</a:t>
            </a:r>
          </a:p>
          <a:p>
            <a:r>
              <a:rPr lang="en-US" dirty="0"/>
              <a:t>Dyspraxia</a:t>
            </a:r>
          </a:p>
          <a:p>
            <a:r>
              <a:rPr lang="en-US" dirty="0"/>
              <a:t>Hypermobility</a:t>
            </a:r>
          </a:p>
          <a:p>
            <a:endParaRPr lang="en-US" dirty="0"/>
          </a:p>
          <a:p>
            <a:r>
              <a:rPr lang="en-US" dirty="0"/>
              <a:t>Be aware and sensitive</a:t>
            </a:r>
          </a:p>
        </p:txBody>
      </p:sp>
    </p:spTree>
    <p:extLst>
      <p:ext uri="{BB962C8B-B14F-4D97-AF65-F5344CB8AC3E}">
        <p14:creationId xmlns:p14="http://schemas.microsoft.com/office/powerpoint/2010/main" val="3713454294"/>
      </p:ext>
    </p:extLst>
  </p:cSld>
  <p:clrMapOvr>
    <a:masterClrMapping/>
  </p:clrMapOvr>
</p:sld>
</file>

<file path=ppt/theme/theme1.xml><?xml version="1.0" encoding="utf-8"?>
<a:theme xmlns:a="http://schemas.openxmlformats.org/drawingml/2006/main" name="PunchcardVTI">
  <a:themeElements>
    <a:clrScheme name="AnalogousFromRegularSeed_2SEEDS">
      <a:dk1>
        <a:srgbClr val="000000"/>
      </a:dk1>
      <a:lt1>
        <a:srgbClr val="FFFFFF"/>
      </a:lt1>
      <a:dk2>
        <a:srgbClr val="1B2130"/>
      </a:dk2>
      <a:lt2>
        <a:srgbClr val="F0F0F3"/>
      </a:lt2>
      <a:accent1>
        <a:srgbClr val="9FA812"/>
      </a:accent1>
      <a:accent2>
        <a:srgbClr val="D19325"/>
      </a:accent2>
      <a:accent3>
        <a:srgbClr val="6CB220"/>
      </a:accent3>
      <a:accent4>
        <a:srgbClr val="1798D5"/>
      </a:accent4>
      <a:accent5>
        <a:srgbClr val="295BE7"/>
      </a:accent5>
      <a:accent6>
        <a:srgbClr val="482DD9"/>
      </a:accent6>
      <a:hlink>
        <a:srgbClr val="473FBF"/>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35256</TotalTime>
  <Words>815</Words>
  <Application>Microsoft Macintosh PowerPoint</Application>
  <PresentationFormat>Widescreen</PresentationFormat>
  <Paragraphs>144</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Neue Haas Grotesk Text Pro</vt:lpstr>
      <vt:lpstr>PunchcardVTI</vt:lpstr>
      <vt:lpstr>Neurodivergence  and the Alexander Technique</vt:lpstr>
      <vt:lpstr>Acknowledgement of Country</vt:lpstr>
      <vt:lpstr>PowerPoint Presentation</vt:lpstr>
      <vt:lpstr>Recap</vt:lpstr>
      <vt:lpstr>Teaching ND students</vt:lpstr>
      <vt:lpstr>Executive Functioning</vt:lpstr>
      <vt:lpstr>Sensory processing</vt:lpstr>
      <vt:lpstr>Interopception</vt:lpstr>
      <vt:lpstr>Bodies and movement</vt:lpstr>
      <vt:lpstr>Masking</vt:lpstr>
      <vt:lpstr>Stimming</vt:lpstr>
      <vt:lpstr>RSD- rejection sensitive dysphoria</vt:lpstr>
      <vt:lpstr>Demand avoidance</vt:lpstr>
      <vt:lpstr>Trauma</vt:lpstr>
      <vt:lpstr>Communication</vt:lpstr>
      <vt:lpstr>ND Culture communication norms</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Neurodivergence  and the Alexander Technique</dc:title>
  <dc:creator>David Azul</dc:creator>
  <cp:lastModifiedBy>David Azul</cp:lastModifiedBy>
  <cp:revision>24</cp:revision>
  <dcterms:created xsi:type="dcterms:W3CDTF">2023-10-15T07:37:44Z</dcterms:created>
  <dcterms:modified xsi:type="dcterms:W3CDTF">2023-12-01T06:57:23Z</dcterms:modified>
</cp:coreProperties>
</file>